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105" autoAdjust="0"/>
  </p:normalViewPr>
  <p:slideViewPr>
    <p:cSldViewPr snapToGrid="0">
      <p:cViewPr varScale="1">
        <p:scale>
          <a:sx n="63" d="100"/>
          <a:sy n="63" d="100"/>
        </p:scale>
        <p:origin x="77" y="10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245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H4_ResponsiveGrid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515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H5_DesignWithTablet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066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417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mtClean="0"/>
              <a:t>H6_DesignWithNotebook</a:t>
            </a:r>
            <a:endParaRPr lang="zh-TW" altLang="en-US" smtClean="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18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https://www.momoshop.com.tw/main/Main.jsp</a:t>
            </a:r>
          </a:p>
          <a:p>
            <a:r>
              <a:rPr lang="en-US" altLang="zh-TW" smtClean="0"/>
              <a:t>https://m.momoshop.com.tw/main.momo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472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200" b="0" i="0" smtClean="0">
                <a:effectLst/>
                <a:latin typeface="+mn-lt"/>
                <a:ea typeface="+mn-ea"/>
                <a:cs typeface="+mn-cs"/>
                <a:sym typeface="Helvetica Neue"/>
              </a:rPr>
              <a:t>Single Page Application,</a:t>
            </a:r>
            <a:r>
              <a:rPr lang="zh-TW" altLang="en-US" sz="2200" b="0" i="0" smtClean="0">
                <a:effectLst/>
                <a:latin typeface="+mn-lt"/>
                <a:ea typeface="+mn-ea"/>
                <a:cs typeface="+mn-cs"/>
                <a:sym typeface="Helvetica Neue"/>
              </a:rPr>
              <a:t>所有畫面都是在前端由 </a:t>
            </a:r>
            <a:r>
              <a:rPr lang="en-US" altLang="zh-TW" sz="2200" b="0" i="0" smtClean="0">
                <a:effectLst/>
                <a:latin typeface="+mn-lt"/>
                <a:ea typeface="+mn-ea"/>
                <a:cs typeface="+mn-cs"/>
                <a:sym typeface="Helvetica Neue"/>
              </a:rPr>
              <a:t>JavaScript </a:t>
            </a:r>
            <a:r>
              <a:rPr lang="zh-TW" altLang="en-US" sz="2200" b="0" i="0" smtClean="0">
                <a:effectLst/>
                <a:latin typeface="+mn-lt"/>
                <a:ea typeface="+mn-ea"/>
                <a:cs typeface="+mn-cs"/>
                <a:sym typeface="Helvetica Neue"/>
              </a:rPr>
              <a:t>動態產生，使用者看到的其實都是</a:t>
            </a:r>
            <a:r>
              <a:rPr lang="zh-TW" altLang="en-US" sz="2200" b="1" i="0" smtClean="0">
                <a:effectLst/>
                <a:latin typeface="+mn-lt"/>
                <a:ea typeface="+mn-ea"/>
                <a:cs typeface="+mn-cs"/>
                <a:sym typeface="Helvetica Neue"/>
              </a:rPr>
              <a:t>同一個頁面</a:t>
            </a:r>
            <a:r>
              <a:rPr lang="zh-TW" altLang="en-US" sz="2200" b="0" i="0" smtClean="0">
                <a:effectLst/>
                <a:latin typeface="+mn-lt"/>
                <a:ea typeface="+mn-ea"/>
                <a:cs typeface="+mn-cs"/>
                <a:sym typeface="Helvetica Neue"/>
              </a:rPr>
              <a:t>，而我們利用 </a:t>
            </a:r>
            <a:r>
              <a:rPr lang="en-US" altLang="zh-TW" sz="2200" b="0" i="0" smtClean="0">
                <a:effectLst/>
                <a:latin typeface="+mn-lt"/>
                <a:ea typeface="+mn-ea"/>
                <a:cs typeface="+mn-cs"/>
                <a:sym typeface="Helvetica Neue"/>
              </a:rPr>
              <a:t>JavaScript </a:t>
            </a:r>
            <a:r>
              <a:rPr lang="zh-TW" altLang="en-US" sz="2200" b="0" i="0" smtClean="0">
                <a:effectLst/>
                <a:latin typeface="+mn-lt"/>
                <a:ea typeface="+mn-ea"/>
                <a:cs typeface="+mn-cs"/>
                <a:sym typeface="Helvetica Neue"/>
              </a:rPr>
              <a:t>在這個頁面上做變化。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21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992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@media (min-width:500px)</a:t>
            </a:r>
            <a:r>
              <a:rPr lang="en-US" altLang="zh-TW" baseline="0" smtClean="0"/>
              <a:t> and </a:t>
            </a:r>
            <a:r>
              <a:rPr lang="en-US" altLang="zh-TW" smtClean="0"/>
              <a:t>(max-width: 1000px) </a:t>
            </a:r>
          </a:p>
          <a:p>
            <a:r>
              <a:rPr lang="en-US" altLang="zh-TW" smtClean="0"/>
              <a:t>  .box {</a:t>
            </a:r>
          </a:p>
          <a:p>
            <a:r>
              <a:rPr lang="en-US" altLang="zh-TW" smtClean="0"/>
              <a:t>    background-color: yellow;</a:t>
            </a:r>
          </a:p>
          <a:p>
            <a:r>
              <a:rPr lang="en-US" altLang="zh-TW" smtClean="0"/>
              <a:t>    width: 600px;</a:t>
            </a:r>
          </a:p>
          <a:p>
            <a:r>
              <a:rPr lang="en-US" altLang="zh-TW" smtClean="0"/>
              <a:t>  }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833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547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Bweb01-01 </a:t>
            </a:r>
            <a:endParaRPr lang="en-US" altLang="zh-TW" smtClean="0"/>
          </a:p>
          <a:p>
            <a:r>
              <a:rPr lang="en-US" altLang="zh-TW" smtClean="0"/>
              <a:t>1.</a:t>
            </a:r>
            <a:r>
              <a:rPr lang="zh-TW" altLang="en-US" smtClean="0"/>
              <a:t> 愈嚴格的</a:t>
            </a:r>
            <a:r>
              <a:rPr lang="en-US" altLang="zh-TW" smtClean="0"/>
              <a:t>rule</a:t>
            </a:r>
            <a:r>
              <a:rPr lang="zh-TW" altLang="en-US" smtClean="0"/>
              <a:t>，要放在愈後面</a:t>
            </a:r>
            <a:endParaRPr lang="en-US" altLang="zh-TW" smtClean="0"/>
          </a:p>
          <a:p>
            <a:r>
              <a:rPr lang="zh-TW" altLang="en-US" smtClean="0"/>
              <a:t>測試將</a:t>
            </a:r>
            <a:r>
              <a:rPr lang="en-US" altLang="zh-TW" smtClean="0"/>
              <a:t>min-width:480px</a:t>
            </a:r>
            <a:r>
              <a:rPr lang="zh-TW" altLang="en-US" smtClean="0"/>
              <a:t>放最後</a:t>
            </a:r>
            <a:endParaRPr lang="en-US" altLang="zh-TW" smtClean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mtClean="0"/>
              <a:t>2.</a:t>
            </a:r>
            <a:r>
              <a:rPr lang="zh-TW" altLang="en-US" smtClean="0"/>
              <a:t> 加入 </a:t>
            </a:r>
            <a:r>
              <a:rPr lang="en-US" altLang="zh-TW" smtClean="0"/>
              <a:t>and(max-width:767)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mtClean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作業 </a:t>
            </a:r>
            <a:r>
              <a:rPr lang="en-US" altLang="zh-TW" smtClean="0"/>
              <a:t>ex04-02 (</a:t>
            </a:r>
            <a:r>
              <a:rPr lang="zh-TW" altLang="en-US" smtClean="0"/>
              <a:t>未用</a:t>
            </a:r>
            <a:r>
              <a:rPr lang="en-US" altLang="zh-TW" smtClean="0"/>
              <a:t>)</a:t>
            </a:r>
            <a:endParaRPr lang="en-US" altLang="zh-TW" smtClean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mtClean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2200" smtClean="0">
                <a:effectLst/>
                <a:latin typeface="+mn-lt"/>
                <a:ea typeface="+mn-ea"/>
                <a:cs typeface="+mn-cs"/>
                <a:sym typeface="Helvetica Neue"/>
              </a:rPr>
              <a:t>作業 </a:t>
            </a:r>
            <a:r>
              <a:rPr lang="en-US" altLang="zh-TW" sz="2200" smtClean="0">
                <a:effectLst/>
                <a:latin typeface="+mn-lt"/>
                <a:ea typeface="+mn-ea"/>
                <a:cs typeface="+mn-cs"/>
                <a:sym typeface="Helvetica Neue"/>
              </a:rPr>
              <a:t>H1_MediaQuery1</a:t>
            </a:r>
            <a:endParaRPr lang="zh-TW" altLang="zh-TW" sz="220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mtClean="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42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2:1</a:t>
            </a:r>
            <a:r>
              <a:rPr lang="zh-TW" altLang="en-US" smtClean="0"/>
              <a:t>的排版 </a:t>
            </a:r>
            <a:r>
              <a:rPr lang="en-US" altLang="zh-TW" smtClean="0"/>
              <a:t>8/12:4/12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112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桌電 筆電 </a:t>
            </a:r>
            <a:r>
              <a:rPr lang="en-US" altLang="zh-TW" smtClean="0"/>
              <a:t>/</a:t>
            </a:r>
            <a:r>
              <a:rPr lang="zh-TW" altLang="en-US" smtClean="0"/>
              <a:t> 平板 手機 不同 </a:t>
            </a:r>
            <a:r>
              <a:rPr lang="en-US" altLang="zh-TW" smtClean="0"/>
              <a:t>–</a:t>
            </a:r>
            <a:r>
              <a:rPr lang="zh-TW" altLang="en-US" smtClean="0"/>
              <a:t> </a:t>
            </a:r>
            <a:r>
              <a:rPr lang="en-US" altLang="zh-TW" smtClean="0"/>
              <a:t>Sidebar</a:t>
            </a:r>
            <a:r>
              <a:rPr lang="zh-TW" altLang="en-US" smtClean="0"/>
              <a:t>放</a:t>
            </a:r>
            <a:r>
              <a:rPr lang="en-US" altLang="zh-TW" smtClean="0"/>
              <a:t>Main</a:t>
            </a:r>
            <a:r>
              <a:rPr lang="en-US" altLang="zh-TW" baseline="0" smtClean="0"/>
              <a:t> area</a:t>
            </a:r>
            <a:r>
              <a:rPr lang="zh-TW" altLang="en-US" baseline="0" smtClean="0"/>
              <a:t>下方</a:t>
            </a:r>
            <a:endParaRPr lang="en-US" altLang="zh-TW" baseline="0" smtClean="0"/>
          </a:p>
          <a:p>
            <a:r>
              <a:rPr lang="zh-TW" altLang="en-US" smtClean="0"/>
              <a:t>桌電 筆電 平板 </a:t>
            </a:r>
            <a:r>
              <a:rPr lang="en-US" altLang="zh-TW" smtClean="0"/>
              <a:t>/</a:t>
            </a:r>
            <a:r>
              <a:rPr lang="zh-TW" altLang="en-US" smtClean="0"/>
              <a:t> 手機 不同 </a:t>
            </a:r>
            <a:r>
              <a:rPr lang="en-US" altLang="zh-TW" smtClean="0"/>
              <a:t>–</a:t>
            </a:r>
            <a:r>
              <a:rPr lang="zh-TW" altLang="en-US" smtClean="0"/>
              <a:t> 去掉導覽列二個</a:t>
            </a:r>
            <a:r>
              <a:rPr lang="en-US" altLang="zh-TW" smtClean="0"/>
              <a:t>button</a:t>
            </a:r>
            <a:r>
              <a:rPr lang="zh-TW" altLang="en-US" smtClean="0"/>
              <a:t>，</a:t>
            </a:r>
            <a:r>
              <a:rPr lang="en-US" altLang="zh-TW" smtClean="0"/>
              <a:t>FAQs</a:t>
            </a:r>
            <a:r>
              <a:rPr lang="zh-TW" altLang="en-US" smtClean="0"/>
              <a:t>及</a:t>
            </a:r>
            <a:r>
              <a:rPr lang="en-US" altLang="zh-TW" smtClean="0"/>
              <a:t>Links</a:t>
            </a:r>
          </a:p>
          <a:p>
            <a:r>
              <a:rPr lang="en-US" altLang="zh-TW" smtClean="0"/>
              <a:t>Mobile First</a:t>
            </a:r>
            <a:r>
              <a:rPr lang="zh-TW" altLang="en-US" smtClean="0"/>
              <a:t>設計，</a:t>
            </a:r>
            <a:r>
              <a:rPr lang="zh-TW" altLang="en-US" baseline="0" smtClean="0"/>
              <a:t>先由手機版開始</a:t>
            </a:r>
            <a:endParaRPr lang="en-US" altLang="zh-TW" baseline="0" smtClean="0"/>
          </a:p>
          <a:p>
            <a:endParaRPr lang="en-US" altLang="zh-TW" smtClean="0"/>
          </a:p>
          <a:p>
            <a:r>
              <a:rPr lang="zh-TW" altLang="en-US" smtClean="0"/>
              <a:t>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2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主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0" y="2000244"/>
            <a:ext cx="9144000" cy="1357324"/>
          </a:xfrm>
          <a:prstGeom prst="rect">
            <a:avLst/>
          </a:prstGeom>
          <a:solidFill>
            <a:srgbClr val="93CDDD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2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785784" y="1201376"/>
            <a:ext cx="4572036" cy="3071828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42950" indent="-28575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大標題文字"/>
          <p:cNvSpPr txBox="1">
            <a:spLocks noGrp="1"/>
          </p:cNvSpPr>
          <p:nvPr>
            <p:ph type="title"/>
          </p:nvPr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2800"/>
            </a:lvl1pPr>
          </a:lstStyle>
          <a:p>
            <a:r>
              <a:t>大標題文字</a:t>
            </a:r>
          </a:p>
        </p:txBody>
      </p:sp>
      <p:sp>
        <p:nvSpPr>
          <p:cNvPr id="90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785784" y="1201376"/>
            <a:ext cx="4572036" cy="3071828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42950" indent="-28575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8" name="大標題文字"/>
          <p:cNvSpPr txBox="1">
            <a:spLocks noGrp="1"/>
          </p:cNvSpPr>
          <p:nvPr>
            <p:ph type="title"/>
          </p:nvPr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2800"/>
            </a:lvl1pPr>
          </a:lstStyle>
          <a:p>
            <a:r>
              <a:t>大標題文字</a:t>
            </a:r>
          </a:p>
        </p:txBody>
      </p:sp>
      <p:sp>
        <p:nvSpPr>
          <p:cNvPr id="99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785784" y="1211262"/>
            <a:ext cx="4572036" cy="3071828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42950" indent="-28575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7" name="大標題文字"/>
          <p:cNvSpPr txBox="1">
            <a:spLocks noGrp="1"/>
          </p:cNvSpPr>
          <p:nvPr>
            <p:ph type="title"/>
          </p:nvPr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108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大標題文字"/>
          <p:cNvSpPr txBox="1">
            <a:spLocks noGrp="1"/>
          </p:cNvSpPr>
          <p:nvPr>
            <p:ph type="title"/>
          </p:nvPr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2800"/>
            </a:lvl1pPr>
          </a:lstStyle>
          <a:p>
            <a:r>
              <a:t>大標題文字</a:t>
            </a:r>
          </a:p>
        </p:txBody>
      </p:sp>
      <p:sp>
        <p:nvSpPr>
          <p:cNvPr id="133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200" y="953014"/>
            <a:ext cx="8229600" cy="3787142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7786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10858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15773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20345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4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大標題文字"/>
          <p:cNvSpPr txBox="1">
            <a:spLocks noGrp="1"/>
          </p:cNvSpPr>
          <p:nvPr>
            <p:ph type="title"/>
          </p:nvPr>
        </p:nvSpPr>
        <p:spPr>
          <a:xfrm>
            <a:off x="4953" y="12700"/>
            <a:ext cx="4975051" cy="54610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2800"/>
            </a:lvl1pPr>
          </a:lstStyle>
          <a:p>
            <a:r>
              <a:t>大標題文字</a:t>
            </a:r>
          </a:p>
        </p:txBody>
      </p:sp>
      <p:sp>
        <p:nvSpPr>
          <p:cNvPr id="142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200" y="982671"/>
            <a:ext cx="8229600" cy="3779300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5754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6794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967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1221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3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51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2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大標題文字"/>
          <p:cNvSpPr txBox="1">
            <a:spLocks noGrp="1"/>
          </p:cNvSpPr>
          <p:nvPr>
            <p:ph type="title"/>
          </p:nvPr>
        </p:nvSpPr>
        <p:spPr>
          <a:xfrm>
            <a:off x="12699" y="12699"/>
            <a:ext cx="4959559" cy="546104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2600"/>
            </a:lvl1pPr>
          </a:lstStyle>
          <a:p>
            <a:r>
              <a:t>大標題文字</a:t>
            </a:r>
          </a:p>
        </p:txBody>
      </p:sp>
      <p:sp>
        <p:nvSpPr>
          <p:cNvPr id="160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200" y="953014"/>
            <a:ext cx="8229600" cy="3828230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5754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6794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967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1221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1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54810" y="4769566"/>
            <a:ext cx="263980" cy="269239"/>
          </a:xfrm>
          <a:prstGeom prst="rect">
            <a:avLst/>
          </a:prstGeom>
          <a:ln w="3175"/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大標題文字"/>
          <p:cNvSpPr txBox="1">
            <a:spLocks noGrp="1"/>
          </p:cNvSpPr>
          <p:nvPr>
            <p:ph type="title"/>
          </p:nvPr>
        </p:nvSpPr>
        <p:spPr>
          <a:xfrm>
            <a:off x="-1" y="12700"/>
            <a:ext cx="4984959" cy="54610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2800"/>
            </a:lvl1pPr>
          </a:lstStyle>
          <a:p>
            <a:r>
              <a:t>大標題文字</a:t>
            </a:r>
          </a:p>
        </p:txBody>
      </p:sp>
      <p:sp>
        <p:nvSpPr>
          <p:cNvPr id="169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778668" indent="-321468"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1085850" indent="-171450"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1577339" indent="-205739"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2034539" indent="-205739"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422820" y="4769566"/>
            <a:ext cx="263980" cy="269239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課堂練習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57255" y="928675"/>
            <a:ext cx="2357429" cy="642932"/>
          </a:xfrm>
          <a:prstGeom prst="rect">
            <a:avLst/>
          </a:prstGeom>
        </p:spPr>
        <p:txBody>
          <a:bodyPr/>
          <a:lstStyle>
            <a:lvl1pPr marL="342900" indent="-342900">
              <a:buSzTx/>
              <a:buFontTx/>
              <a:buNone/>
              <a:defRPr sz="3200"/>
            </a:lvl1pPr>
            <a:lvl2pPr marL="783771" indent="-326571">
              <a:buFontTx/>
              <a:defRPr sz="3200"/>
            </a:lvl2pPr>
            <a:lvl3pPr marL="1219200" indent="-304800">
              <a:buFontTx/>
              <a:defRPr sz="3200"/>
            </a:lvl3pPr>
            <a:lvl4pPr marL="1737360" indent="-365760">
              <a:buFontTx/>
              <a:defRPr sz="3200"/>
            </a:lvl4pPr>
            <a:lvl5pPr marL="2194560" indent="-365760">
              <a:buFontTx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8" name="矩形"/>
          <p:cNvSpPr>
            <a:spLocks noGrp="1"/>
          </p:cNvSpPr>
          <p:nvPr>
            <p:ph type="body" sz="half" idx="13"/>
          </p:nvPr>
        </p:nvSpPr>
        <p:spPr>
          <a:xfrm>
            <a:off x="857255" y="1928808"/>
            <a:ext cx="4500564" cy="2143126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500"/>
              </a:spcBef>
              <a:buFontTx/>
              <a:buAutoNum type="arabicPeriod"/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179" name="影像"/>
          <p:cNvSpPr>
            <a:spLocks noGrp="1"/>
          </p:cNvSpPr>
          <p:nvPr>
            <p:ph type="pic" sz="quarter" idx="14"/>
          </p:nvPr>
        </p:nvSpPr>
        <p:spPr>
          <a:xfrm>
            <a:off x="6357949" y="500048"/>
            <a:ext cx="2357426" cy="36433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422820" y="4769566"/>
            <a:ext cx="263980" cy="269239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大標題文字"/>
          <p:cNvSpPr txBox="1">
            <a:spLocks noGrp="1"/>
          </p:cNvSpPr>
          <p:nvPr>
            <p:ph type="title"/>
          </p:nvPr>
        </p:nvSpPr>
        <p:spPr>
          <a:xfrm>
            <a:off x="15492" y="15492"/>
            <a:ext cx="4953973" cy="540519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188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778668" indent="-321468"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1085850" indent="-171450"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1577339" indent="-205739"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2034539" indent="-205739"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422820" y="4769566"/>
            <a:ext cx="263980" cy="269239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標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大標題文字"/>
          <p:cNvSpPr txBox="1">
            <a:spLocks noGrp="1"/>
          </p:cNvSpPr>
          <p:nvPr>
            <p:ph type="title"/>
          </p:nvPr>
        </p:nvSpPr>
        <p:spPr>
          <a:xfrm>
            <a:off x="0" y="3886282"/>
            <a:ext cx="3571870" cy="757170"/>
          </a:xfrm>
          <a:prstGeom prst="rect">
            <a:avLst/>
          </a:prstGeom>
          <a:solidFill>
            <a:srgbClr val="C3D69B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2800"/>
            </a:lvl1pPr>
          </a:lstStyle>
          <a:p>
            <a:r>
              <a:t>大標題文字</a:t>
            </a:r>
          </a:p>
        </p:txBody>
      </p:sp>
      <p:sp>
        <p:nvSpPr>
          <p:cNvPr id="20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標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大標題文字"/>
          <p:cNvSpPr txBox="1">
            <a:spLocks noGrp="1"/>
          </p:cNvSpPr>
          <p:nvPr>
            <p:ph type="title"/>
          </p:nvPr>
        </p:nvSpPr>
        <p:spPr>
          <a:xfrm>
            <a:off x="0" y="3886282"/>
            <a:ext cx="3571870" cy="757171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197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標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422820" y="4769566"/>
            <a:ext cx="263980" cy="269239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5" name="大標題文字"/>
          <p:cNvSpPr txBox="1">
            <a:spLocks noGrp="1"/>
          </p:cNvSpPr>
          <p:nvPr>
            <p:ph type="title"/>
          </p:nvPr>
        </p:nvSpPr>
        <p:spPr>
          <a:xfrm>
            <a:off x="0" y="3429005"/>
            <a:ext cx="3571869" cy="1214447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32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標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大標題文字"/>
          <p:cNvSpPr txBox="1">
            <a:spLocks noGrp="1"/>
          </p:cNvSpPr>
          <p:nvPr>
            <p:ph type="title"/>
          </p:nvPr>
        </p:nvSpPr>
        <p:spPr>
          <a:xfrm>
            <a:off x="0" y="3886282"/>
            <a:ext cx="3571870" cy="757171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28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標_2 拷貝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大標題文字"/>
          <p:cNvSpPr txBox="1">
            <a:spLocks noGrp="1"/>
          </p:cNvSpPr>
          <p:nvPr>
            <p:ph type="title"/>
          </p:nvPr>
        </p:nvSpPr>
        <p:spPr>
          <a:xfrm>
            <a:off x="0" y="3886282"/>
            <a:ext cx="3571870" cy="757171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36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錄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2571736" y="2286000"/>
            <a:ext cx="4071968" cy="2857500"/>
          </a:xfrm>
          <a:prstGeom prst="rect">
            <a:avLst/>
          </a:prstGeom>
        </p:spPr>
        <p:txBody>
          <a:bodyPr/>
          <a:lstStyle>
            <a:lvl1pPr marL="514350" indent="-514350">
              <a:spcBef>
                <a:spcPts val="600"/>
              </a:spcBef>
              <a:buFontTx/>
              <a:buBlip>
                <a:blip r:embed="rId3"/>
              </a:buBlip>
              <a:defRPr sz="2800"/>
            </a:lvl1pPr>
            <a:lvl2pPr marL="742950" indent="-285750">
              <a:spcBef>
                <a:spcPts val="600"/>
              </a:spcBef>
              <a:buFontTx/>
              <a:defRPr sz="2800"/>
            </a:lvl2pPr>
            <a:lvl3pPr marL="1181100" indent="-266700">
              <a:spcBef>
                <a:spcPts val="600"/>
              </a:spcBef>
              <a:buFontTx/>
              <a:defRPr sz="2800"/>
            </a:lvl3pPr>
            <a:lvl4pPr marL="1691638" indent="-320038">
              <a:spcBef>
                <a:spcPts val="600"/>
              </a:spcBef>
              <a:buFontTx/>
              <a:defRPr sz="2800"/>
            </a:lvl4pPr>
            <a:lvl5pPr marL="2148838" indent="-320038">
              <a:spcBef>
                <a:spcPts val="600"/>
              </a:spcBef>
              <a:buFontTx/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4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大標題文字"/>
          <p:cNvSpPr txBox="1">
            <a:spLocks noGrp="1"/>
          </p:cNvSpPr>
          <p:nvPr>
            <p:ph type="title"/>
          </p:nvPr>
        </p:nvSpPr>
        <p:spPr>
          <a:xfrm>
            <a:off x="7746" y="15492"/>
            <a:ext cx="4969466" cy="540519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2800"/>
            </a:lvl1pPr>
          </a:lstStyle>
          <a:p>
            <a:r>
              <a:t>大標題文字</a:t>
            </a:r>
          </a:p>
        </p:txBody>
      </p:sp>
      <p:sp>
        <p:nvSpPr>
          <p:cNvPr id="52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200" y="923358"/>
            <a:ext cx="8229600" cy="3828230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5754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6794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967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1221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3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24925" y="4748584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大標題文字"/>
          <p:cNvSpPr txBox="1">
            <a:spLocks noGrp="1"/>
          </p:cNvSpPr>
          <p:nvPr>
            <p:ph type="title"/>
          </p:nvPr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2800"/>
            </a:lvl1pPr>
          </a:lstStyle>
          <a:p>
            <a:r>
              <a:t>大標題文字</a:t>
            </a:r>
          </a:p>
        </p:txBody>
      </p:sp>
      <p:sp>
        <p:nvSpPr>
          <p:cNvPr id="61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200" y="953014"/>
            <a:ext cx="8229600" cy="3818580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5754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6794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967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1221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2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大標題文字"/>
          <p:cNvSpPr txBox="1">
            <a:spLocks noGrp="1"/>
          </p:cNvSpPr>
          <p:nvPr>
            <p:ph type="title"/>
          </p:nvPr>
        </p:nvSpPr>
        <p:spPr>
          <a:xfrm>
            <a:off x="15492" y="15492"/>
            <a:ext cx="4953973" cy="540519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70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200" y="962900"/>
            <a:ext cx="8229600" cy="3797432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5754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6794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967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1221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1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3 拷貝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97" descr="Shape 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1955" y="3808167"/>
            <a:ext cx="1602043" cy="1335333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大標題文字"/>
          <p:cNvSpPr txBox="1">
            <a:spLocks noGrp="1"/>
          </p:cNvSpPr>
          <p:nvPr>
            <p:ph type="title"/>
          </p:nvPr>
        </p:nvSpPr>
        <p:spPr>
          <a:xfrm>
            <a:off x="-9908" y="2792"/>
            <a:ext cx="4953973" cy="540519"/>
          </a:xfrm>
          <a:prstGeom prst="rect">
            <a:avLst/>
          </a:prstGeom>
          <a:solidFill>
            <a:srgbClr val="9EC5E2"/>
          </a:solidFill>
        </p:spPr>
        <p:txBody>
          <a:bodyPr/>
          <a:lstStyle>
            <a:lvl1pPr>
              <a:defRPr sz="2800"/>
            </a:lvl1pPr>
          </a:lstStyle>
          <a:p>
            <a:r>
              <a:t>大標題文字</a:t>
            </a:r>
          </a:p>
        </p:txBody>
      </p:sp>
      <p:sp>
        <p:nvSpPr>
          <p:cNvPr id="80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200" y="962900"/>
            <a:ext cx="8229600" cy="3797432"/>
          </a:xfrm>
          <a:prstGeom prst="rect">
            <a:avLst/>
          </a:prstGeom>
        </p:spPr>
        <p:txBody>
          <a:bodyPr anchor="ctr"/>
          <a:lstStyle>
            <a:lvl1pPr marL="180473" indent="-180473">
              <a:lnSpc>
                <a:spcPct val="120000"/>
              </a:lnSpc>
              <a:spcBef>
                <a:spcPts val="400"/>
              </a:spcBef>
              <a:buFontTx/>
              <a:defRPr sz="1800"/>
            </a:lvl1pPr>
            <a:lvl2pPr marL="561473" indent="-180473">
              <a:lnSpc>
                <a:spcPct val="120000"/>
              </a:lnSpc>
              <a:spcBef>
                <a:spcPts val="400"/>
              </a:spcBef>
              <a:buFontTx/>
              <a:buChar char="•"/>
              <a:defRPr sz="1800"/>
            </a:lvl2pPr>
            <a:lvl3pPr marL="942473" indent="-180473">
              <a:lnSpc>
                <a:spcPct val="120000"/>
              </a:lnSpc>
              <a:spcBef>
                <a:spcPts val="400"/>
              </a:spcBef>
              <a:buFontTx/>
              <a:defRPr sz="1800"/>
            </a:lvl3pPr>
            <a:lvl4pPr marL="1323473" indent="-180473">
              <a:lnSpc>
                <a:spcPct val="120000"/>
              </a:lnSpc>
              <a:spcBef>
                <a:spcPts val="400"/>
              </a:spcBef>
              <a:buFontTx/>
              <a:buChar char="•"/>
              <a:defRPr sz="1800"/>
            </a:lvl4pPr>
            <a:lvl5pPr marL="1704473" indent="-180473">
              <a:lnSpc>
                <a:spcPct val="120000"/>
              </a:lnSpc>
              <a:spcBef>
                <a:spcPts val="400"/>
              </a:spcBef>
              <a:buFontTx/>
              <a:buChar char="•"/>
              <a:defRPr sz="1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1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601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229601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transition spd="med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321468" marR="0" indent="-321468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763360" marR="0" indent="-3061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0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1200150" marR="0" indent="-28575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17145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0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21717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0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26289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30861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35433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40005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openedu.tw/courses/course-v1:TCDH+QA+19037/cours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ntue.edu.tw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microsoft.com/zh-tw/default.aspx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w3schools.com/css/css_rwd_viewport.as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chsyu/pen/MWWoqQd?editors=110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oodsense.is/" TargetMode="External"/><Relationship Id="rId2" Type="http://schemas.openxmlformats.org/officeDocument/2006/relationships/hyperlink" Target="http://weenudg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cnn.com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wngraf.com/inspiration/basic-tips-about-responsive-desig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sponsive Web design…"/>
          <p:cNvSpPr txBox="1">
            <a:spLocks noGrp="1"/>
          </p:cNvSpPr>
          <p:nvPr>
            <p:ph type="title"/>
          </p:nvPr>
        </p:nvSpPr>
        <p:spPr>
          <a:xfrm>
            <a:off x="0" y="1682151"/>
            <a:ext cx="9221638" cy="167541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3600" cap="all">
                <a:solidFill>
                  <a:srgbClr val="535353"/>
                </a:solidFill>
              </a:defRPr>
            </a:pPr>
            <a:r>
              <a:rPr lang="zh-TW" altLang="en-US"/>
              <a:t>中華開放教育平台 </a:t>
            </a:r>
            <a:r>
              <a:rPr lang="en-US" altLang="zh-TW">
                <a:hlinkClick r:id="rId2"/>
              </a:rPr>
              <a:t>【108-1】</a:t>
            </a:r>
            <a:r>
              <a:rPr lang="zh-TW" altLang="en-US">
                <a:hlinkClick r:id="rId2"/>
              </a:rPr>
              <a:t>動態網頁</a:t>
            </a:r>
            <a:r>
              <a:rPr lang="zh-TW" altLang="en-US" smtClean="0">
                <a:hlinkClick r:id="rId2"/>
              </a:rPr>
              <a:t>程式設計</a:t>
            </a:r>
            <a:r>
              <a:rPr lang="en-US" smtClean="0"/>
              <a:t/>
            </a:r>
            <a:br>
              <a:rPr lang="en-US" smtClean="0"/>
            </a:br>
            <a:r>
              <a:rPr smtClean="0"/>
              <a:t>Responsive </a:t>
            </a:r>
            <a:r>
              <a:rPr dirty="0"/>
              <a:t>Web design</a:t>
            </a:r>
            <a:endParaRPr sz="600" dirty="0"/>
          </a:p>
          <a:p>
            <a:pPr>
              <a:defRPr sz="3600" cap="all">
                <a:solidFill>
                  <a:srgbClr val="535353"/>
                </a:solidFill>
              </a:defRPr>
            </a:pPr>
            <a:r>
              <a:rPr dirty="0" err="1"/>
              <a:t>響應式網頁設計</a:t>
            </a:r>
            <a:endParaRPr/>
          </a:p>
        </p:txBody>
      </p:sp>
      <p:sp>
        <p:nvSpPr>
          <p:cNvPr id="223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88110" y="4756867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WD - Responsive Web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RWD - Responsive Web Design</a:t>
            </a:r>
          </a:p>
        </p:txBody>
      </p:sp>
      <p:sp>
        <p:nvSpPr>
          <p:cNvPr id="258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59" name="rwd-desk.png" descr="rwd-des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855" y="1133093"/>
            <a:ext cx="3968290" cy="3439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WD - 條件式CSS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RWD - 條件式CSS設定</a:t>
            </a:r>
          </a:p>
        </p:txBody>
      </p:sp>
      <p:sp>
        <p:nvSpPr>
          <p:cNvPr id="262" name="依據不同的瀏覽器寬度套用不同的CSS設計"/>
          <p:cNvSpPr>
            <a:spLocks noGrp="1"/>
          </p:cNvSpPr>
          <p:nvPr>
            <p:ph type="body" sz="quarter" idx="1"/>
          </p:nvPr>
        </p:nvSpPr>
        <p:spPr>
          <a:xfrm>
            <a:off x="2041911" y="2301491"/>
            <a:ext cx="5060178" cy="540518"/>
          </a:xfrm>
          <a:prstGeom prst="rect">
            <a:avLst/>
          </a:prstGeom>
          <a:solidFill>
            <a:schemeClr val="accent2"/>
          </a:solidFill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依據不同的</a:t>
            </a:r>
            <a:r>
              <a:rPr b="1"/>
              <a:t>瀏覽器寬度</a:t>
            </a:r>
            <a:r>
              <a:t>套用不同的CSS設計</a:t>
            </a:r>
          </a:p>
        </p:txBody>
      </p:sp>
      <p:sp>
        <p:nvSpPr>
          <p:cNvPr id="26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wd-phone0.png" descr="rwd-phone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9883" y="1093450"/>
            <a:ext cx="2109354" cy="351847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沒有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沒有RWD</a:t>
            </a:r>
          </a:p>
        </p:txBody>
      </p:sp>
      <p:sp>
        <p:nvSpPr>
          <p:cNvPr id="267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68" name="rwd-desk.png" descr="rwd-des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354" y="1133093"/>
            <a:ext cx="3968289" cy="3439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有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有RWD</a:t>
            </a:r>
          </a:p>
        </p:txBody>
      </p:sp>
      <p:sp>
        <p:nvSpPr>
          <p:cNvPr id="271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72" name="rwd-desk.png" descr="rwd-des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354" y="1133093"/>
            <a:ext cx="3968289" cy="3439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rwd-phone1.png" descr="rwd-phon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9883" y="1093450"/>
            <a:ext cx="2109354" cy="3518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WD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 cap="all">
                <a:solidFill>
                  <a:srgbClr val="535353"/>
                </a:solidFill>
              </a:defRPr>
            </a:lvl1pPr>
          </a:lstStyle>
          <a:p>
            <a:r>
              <a:t>RWD Examples</a:t>
            </a:r>
          </a:p>
        </p:txBody>
      </p:sp>
      <p:sp>
        <p:nvSpPr>
          <p:cNvPr id="276" name="http://csie.ntut.edu.tw/csie/Chinese/index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4" indent="-342904">
              <a:spcBef>
                <a:spcPts val="500"/>
              </a:spcBef>
              <a:def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/>
              <a:t>https://web.mcu.edu.tw</a:t>
            </a:r>
            <a:r>
              <a:rPr lang="en-US" smtClean="0"/>
              <a:t>/</a:t>
            </a:r>
            <a:endParaRPr/>
          </a:p>
          <a:p>
            <a:pPr marL="342904" indent="-342904">
              <a:spcBef>
                <a:spcPts val="500"/>
              </a:spcBef>
              <a:def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en-US">
                <a:hlinkClick r:id="rId2"/>
              </a:rPr>
              <a:t>https://www.ntue.edu.tw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marL="342904" indent="-342904">
              <a:spcBef>
                <a:spcPts val="500"/>
              </a:spcBef>
              <a:buBlip>
                <a:blip r:embed="rId3"/>
              </a:buBlip>
              <a:def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smtClean="0">
                <a:hlinkClick r:id="rId4"/>
              </a:rPr>
              <a:t>http</a:t>
            </a:r>
            <a:r>
              <a:rPr>
                <a:hlinkClick r:id="rId4"/>
              </a:rPr>
              <a:t>://www.microsoft.com/zh-tw/default.aspx</a:t>
            </a:r>
          </a:p>
        </p:txBody>
      </p:sp>
      <p:sp>
        <p:nvSpPr>
          <p:cNvPr id="277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view por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cap="all"/>
            </a:pPr>
            <a:r>
              <a:t>view port</a:t>
            </a:r>
          </a:p>
          <a:p>
            <a:pPr>
              <a:buBlip>
                <a:blip r:embed="rId2"/>
              </a:buBlip>
              <a:defRPr cap="all"/>
            </a:pPr>
            <a:r>
              <a:t>media queries (CONDITIONAL CSS)</a:t>
            </a:r>
          </a:p>
          <a:p>
            <a:pPr>
              <a:buBlip>
                <a:blip r:embed="rId2"/>
              </a:buBlip>
              <a:defRPr cap="all"/>
            </a:pPr>
            <a:r>
              <a:t>Grid</a:t>
            </a:r>
          </a:p>
          <a:p>
            <a:pPr>
              <a:buBlip>
                <a:blip r:embed="rId2"/>
              </a:buBlip>
              <a:defRPr cap="all"/>
            </a:pPr>
            <a:r>
              <a:t>Responsive Grid</a:t>
            </a:r>
          </a:p>
        </p:txBody>
      </p:sp>
      <p:sp>
        <p:nvSpPr>
          <p:cNvPr id="281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41490" y="4756867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實現RWD的必要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實現RWD的必要設定</a:t>
            </a:r>
          </a:p>
        </p:txBody>
      </p:sp>
      <p:sp>
        <p:nvSpPr>
          <p:cNvPr id="284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5" name="View Port"/>
          <p:cNvSpPr/>
          <p:nvPr/>
        </p:nvSpPr>
        <p:spPr>
          <a:xfrm>
            <a:off x="905729" y="2380660"/>
            <a:ext cx="2156571" cy="944049"/>
          </a:xfrm>
          <a:prstGeom prst="rect">
            <a:avLst/>
          </a:prstGeom>
          <a:solidFill>
            <a:schemeClr val="accent1">
              <a:satOff val="-4409"/>
              <a:lumOff val="-10509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 sz="21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View Port</a:t>
            </a:r>
          </a:p>
        </p:txBody>
      </p:sp>
      <p:sp>
        <p:nvSpPr>
          <p:cNvPr id="286" name="Media Queries"/>
          <p:cNvSpPr/>
          <p:nvPr/>
        </p:nvSpPr>
        <p:spPr>
          <a:xfrm>
            <a:off x="3716697" y="2380660"/>
            <a:ext cx="2156570" cy="944049"/>
          </a:xfrm>
          <a:prstGeom prst="rect">
            <a:avLst/>
          </a:prstGeom>
          <a:solidFill>
            <a:schemeClr val="accent3">
              <a:satOff val="-6373"/>
              <a:lumOff val="-10823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 sz="21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Media Queries</a:t>
            </a:r>
          </a:p>
        </p:txBody>
      </p:sp>
      <p:sp>
        <p:nvSpPr>
          <p:cNvPr id="287" name="Grid Systems"/>
          <p:cNvSpPr/>
          <p:nvPr/>
        </p:nvSpPr>
        <p:spPr>
          <a:xfrm>
            <a:off x="6527665" y="2380660"/>
            <a:ext cx="2156570" cy="944049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 sz="21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Grid Systems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View 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View Port</a:t>
            </a:r>
          </a:p>
        </p:txBody>
      </p:sp>
      <p:sp>
        <p:nvSpPr>
          <p:cNvPr id="290" name="第一步，在&lt;meta&gt;設定viewport…"/>
          <p:cNvSpPr txBox="1">
            <a:spLocks noGrp="1"/>
          </p:cNvSpPr>
          <p:nvPr>
            <p:ph type="body" sz="half" idx="1"/>
          </p:nvPr>
        </p:nvSpPr>
        <p:spPr>
          <a:xfrm>
            <a:off x="457200" y="2935007"/>
            <a:ext cx="8229600" cy="192581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第一步，在&lt;meta&gt;設定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viewport</a:t>
            </a:r>
          </a:p>
          <a:p>
            <a:pPr lvl="1">
              <a:buBlip>
                <a:blip r:embed="rId2"/>
              </a:buBlip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width=device-width，</a:t>
            </a:r>
            <a:r>
              <a:t>設定CSS裡面100%對應的螢幕寬度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lvl="1">
              <a:buBlip>
                <a:blip r:embed="rId2"/>
              </a:buBlip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initial-scale=1，</a:t>
            </a:r>
            <a:r>
              <a:t>設定網頁初次載入時的縮放比＝1.0</a:t>
            </a:r>
          </a:p>
        </p:txBody>
      </p:sp>
      <p:sp>
        <p:nvSpPr>
          <p:cNvPr id="291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92" name="螢幕快照 2016-03-06 下午7.15.19.png" descr="螢幕快照 2016-03-06 下午7.15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997" y="1188092"/>
            <a:ext cx="7877412" cy="182513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http://www.w3schools.com/css/css_rwd_viewport.asp"/>
          <p:cNvSpPr txBox="1"/>
          <p:nvPr/>
        </p:nvSpPr>
        <p:spPr>
          <a:xfrm>
            <a:off x="1721560" y="602051"/>
            <a:ext cx="4901837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ill Sans Light"/>
                <a:ea typeface="Gill Sans Light"/>
                <a:cs typeface="Gill Sans Light"/>
                <a:sym typeface="Gill Sans Light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http://www.w3schools.com/css/css_rwd_viewport.asp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View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ViewPort</a:t>
            </a:r>
          </a:p>
        </p:txBody>
      </p:sp>
      <p:sp>
        <p:nvSpPr>
          <p:cNvPr id="296" name="Viewport設定瀏覽器的可視範圍…"/>
          <p:cNvSpPr txBox="1">
            <a:spLocks noGrp="1"/>
          </p:cNvSpPr>
          <p:nvPr>
            <p:ph type="body" idx="1"/>
          </p:nvPr>
        </p:nvSpPr>
        <p:spPr>
          <a:xfrm>
            <a:off x="975050" y="938570"/>
            <a:ext cx="7711750" cy="3828230"/>
          </a:xfrm>
          <a:prstGeom prst="rect">
            <a:avLst/>
          </a:prstGeom>
        </p:spPr>
        <p:txBody>
          <a:bodyPr/>
          <a:lstStyle/>
          <a:p>
            <a:pPr marL="305180" indent="-305180" defTabSz="813816">
              <a:spcBef>
                <a:spcPts val="300"/>
              </a:spcBef>
              <a:buBlip>
                <a:blip r:embed="rId2"/>
              </a:buBlip>
              <a:defRPr sz="1602"/>
            </a:pPr>
            <a:r>
              <a:t>Viewport設定瀏覽器的可視範圍</a:t>
            </a:r>
          </a:p>
          <a:p>
            <a:pPr marL="512166" lvl="1" indent="-286106" defTabSz="813816">
              <a:spcBef>
                <a:spcPts val="300"/>
              </a:spcBef>
              <a:buBlip>
                <a:blip r:embed="rId2"/>
              </a:buBlip>
              <a:defRPr sz="1602"/>
            </a:pPr>
            <a:r>
              <a:t>在電腦顯示時並不重要，因為電腦的瀏覽器大小可以縮放縮放</a:t>
            </a:r>
          </a:p>
          <a:p>
            <a:pPr marL="512166" lvl="1" indent="-286106" defTabSz="813816">
              <a:spcBef>
                <a:spcPts val="300"/>
              </a:spcBef>
              <a:buBlip>
                <a:blip r:embed="rId2"/>
              </a:buBlip>
              <a:defRPr sz="1602"/>
            </a:pPr>
            <a:r>
              <a:t>在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手機顯示時很重要</a:t>
            </a:r>
            <a:r>
              <a:t>，因為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手機APP的頁面會佔滿整個螢幕</a:t>
            </a:r>
          </a:p>
          <a:p>
            <a:pPr marL="305180" indent="-305180" defTabSz="813816">
              <a:spcBef>
                <a:spcPts val="300"/>
              </a:spcBef>
              <a:buBlip>
                <a:blip r:embed="rId2"/>
              </a:buBlip>
              <a:defRPr sz="1602"/>
            </a:pPr>
            <a:r>
              <a:t>Viewport的參數</a:t>
            </a:r>
          </a:p>
          <a:p>
            <a:pPr marL="512166" lvl="1" indent="-286106" defTabSz="813816">
              <a:spcBef>
                <a:spcPts val="300"/>
              </a:spcBef>
              <a:buBlip>
                <a:blip r:embed="rId2"/>
              </a:buBlip>
              <a:defRPr sz="1602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width</a:t>
            </a:r>
            <a:r>
              <a:t>:[數字] 或 device-width</a:t>
            </a:r>
          </a:p>
          <a:p>
            <a:pPr marL="512166" lvl="1" indent="-286106" defTabSz="813816">
              <a:spcBef>
                <a:spcPts val="300"/>
              </a:spcBef>
              <a:buBlip>
                <a:blip r:embed="rId2"/>
              </a:buBlip>
              <a:defRPr sz="1602"/>
            </a:pPr>
            <a:r>
              <a:t>height:[數字] 或 device-height</a:t>
            </a:r>
          </a:p>
          <a:p>
            <a:pPr marL="512166" lvl="1" indent="-286106" defTabSz="813816">
              <a:spcBef>
                <a:spcPts val="300"/>
              </a:spcBef>
              <a:buBlip>
                <a:blip r:embed="rId2"/>
              </a:buBlip>
              <a:defRPr sz="1602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initial-scale</a:t>
            </a:r>
            <a:r>
              <a:t>:最小0.25，最大5</a:t>
            </a:r>
          </a:p>
          <a:p>
            <a:pPr marL="512166" lvl="1" indent="-286106" defTabSz="813816">
              <a:spcBef>
                <a:spcPts val="300"/>
              </a:spcBef>
              <a:buBlip>
                <a:blip r:embed="rId2"/>
              </a:buBlip>
              <a:defRPr sz="1602"/>
            </a:pPr>
            <a:r>
              <a:t>minimum-scale:最小0.25，最大5</a:t>
            </a:r>
          </a:p>
          <a:p>
            <a:pPr marL="512166" lvl="1" indent="-286106" defTabSz="813816">
              <a:spcBef>
                <a:spcPts val="300"/>
              </a:spcBef>
              <a:buBlip>
                <a:blip r:embed="rId2"/>
              </a:buBlip>
              <a:defRPr sz="1602"/>
            </a:pPr>
            <a:r>
              <a:t>maximum-scale:最小0.25，最大5</a:t>
            </a:r>
          </a:p>
          <a:p>
            <a:pPr marL="512166" lvl="1" indent="-286106" defTabSz="813816">
              <a:spcBef>
                <a:spcPts val="300"/>
              </a:spcBef>
              <a:buBlip>
                <a:blip r:embed="rId2"/>
              </a:buBlip>
              <a:defRPr sz="1602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user-scalable</a:t>
            </a:r>
            <a:r>
              <a:t>:1 或 0 (yes 或 no)</a:t>
            </a:r>
          </a:p>
        </p:txBody>
      </p:sp>
      <p:sp>
        <p:nvSpPr>
          <p:cNvPr id="297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idth = device-wid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width = device-width</a:t>
            </a:r>
          </a:p>
        </p:txBody>
      </p:sp>
      <p:sp>
        <p:nvSpPr>
          <p:cNvPr id="312" name="利用width=device-width將瀏覽器寬度設定為手機寬度"/>
          <p:cNvSpPr>
            <a:spLocks noGrp="1"/>
          </p:cNvSpPr>
          <p:nvPr>
            <p:ph type="body" sz="quarter" idx="1"/>
          </p:nvPr>
        </p:nvSpPr>
        <p:spPr>
          <a:xfrm>
            <a:off x="1421382" y="2301491"/>
            <a:ext cx="6301236" cy="540518"/>
          </a:xfrm>
          <a:prstGeom prst="rect">
            <a:avLst/>
          </a:prstGeom>
          <a:solidFill>
            <a:schemeClr val="accent2"/>
          </a:solidFill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利用width=device-width將瀏覽器寬度設定為手機寬度</a:t>
            </a:r>
          </a:p>
        </p:txBody>
      </p:sp>
      <p:sp>
        <p:nvSpPr>
          <p:cNvPr id="31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3168" cap="all">
                <a:solidFill>
                  <a:srgbClr val="535353"/>
                </a:solidFill>
              </a:defRPr>
            </a:lvl1pPr>
          </a:lstStyle>
          <a:p>
            <a:r>
              <a:t>Outline</a:t>
            </a:r>
          </a:p>
        </p:txBody>
      </p:sp>
      <p:sp>
        <p:nvSpPr>
          <p:cNvPr id="226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27" name="RWD簡介…"/>
          <p:cNvSpPr txBox="1">
            <a:spLocks noGrp="1"/>
          </p:cNvSpPr>
          <p:nvPr>
            <p:ph type="body" idx="1"/>
          </p:nvPr>
        </p:nvSpPr>
        <p:spPr>
          <a:xfrm>
            <a:off x="1327007" y="923358"/>
            <a:ext cx="7359793" cy="3828230"/>
          </a:xfrm>
          <a:prstGeom prst="rect">
            <a:avLst/>
          </a:prstGeom>
        </p:spPr>
        <p:txBody>
          <a:bodyPr/>
          <a:lstStyle/>
          <a:p>
            <a:pPr marL="335284" indent="-335284">
              <a:spcBef>
                <a:spcPts val="500"/>
              </a:spcBef>
              <a:buBlip>
                <a:blip r:embed="rId3"/>
              </a:buBlip>
              <a:defRPr sz="2200">
                <a:solidFill>
                  <a:srgbClr val="535353"/>
                </a:solidFill>
              </a:defRPr>
            </a:pPr>
            <a:r>
              <a:t>RWD簡介</a:t>
            </a:r>
          </a:p>
          <a:p>
            <a:pPr marL="335284" indent="-335284">
              <a:spcBef>
                <a:spcPts val="500"/>
              </a:spcBef>
              <a:buBlip>
                <a:blip r:embed="rId3"/>
              </a:buBlip>
              <a:defRPr sz="2200">
                <a:solidFill>
                  <a:srgbClr val="535353"/>
                </a:solidFill>
              </a:defRPr>
            </a:pPr>
            <a:r>
              <a:t>View Port/Grid System/Media query</a:t>
            </a:r>
            <a:endParaRPr sz="600"/>
          </a:p>
          <a:p>
            <a:pPr marL="335284" indent="-335284">
              <a:spcBef>
                <a:spcPts val="500"/>
              </a:spcBef>
              <a:buBlip>
                <a:blip r:embed="rId3"/>
              </a:buBlip>
              <a:defRPr sz="2200">
                <a:solidFill>
                  <a:srgbClr val="535353"/>
                </a:solidFill>
              </a:defRPr>
            </a:pPr>
            <a:r>
              <a:t>Mobile </a:t>
            </a:r>
            <a:r>
              <a:rPr/>
              <a:t>First</a:t>
            </a:r>
            <a:r>
              <a:rPr smtClean="0"/>
              <a:t>設計例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群組"/>
          <p:cNvGrpSpPr/>
          <p:nvPr/>
        </p:nvGrpSpPr>
        <p:grpSpPr>
          <a:xfrm>
            <a:off x="5379035" y="1093450"/>
            <a:ext cx="2109353" cy="3518470"/>
            <a:chOff x="0" y="0"/>
            <a:chExt cx="2109352" cy="3518469"/>
          </a:xfrm>
        </p:grpSpPr>
        <p:pic>
          <p:nvPicPr>
            <p:cNvPr id="315" name="rwd-phone1.png" descr="rwd-phone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09353" cy="3518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8" name="群組"/>
            <p:cNvGrpSpPr/>
            <p:nvPr/>
          </p:nvGrpSpPr>
          <p:grpSpPr>
            <a:xfrm>
              <a:off x="261530" y="2160583"/>
              <a:ext cx="1586293" cy="389838"/>
              <a:chOff x="0" y="0"/>
              <a:chExt cx="1586292" cy="389837"/>
            </a:xfrm>
          </p:grpSpPr>
          <p:sp>
            <p:nvSpPr>
              <p:cNvPr id="316" name="線條"/>
              <p:cNvSpPr/>
              <p:nvPr/>
            </p:nvSpPr>
            <p:spPr>
              <a:xfrm>
                <a:off x="0" y="172718"/>
                <a:ext cx="1586293" cy="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7" name="375px"/>
              <p:cNvSpPr/>
              <p:nvPr/>
            </p:nvSpPr>
            <p:spPr>
              <a:xfrm>
                <a:off x="456610" y="0"/>
                <a:ext cx="764818" cy="389838"/>
              </a:xfrm>
              <a:prstGeom prst="rect">
                <a:avLst/>
              </a:prstGeom>
              <a:solidFill>
                <a:schemeClr val="accent1">
                  <a:satOff val="-4409"/>
                  <a:lumOff val="-10509"/>
                </a:schemeClr>
              </a:solidFill>
              <a:ln w="25400" cap="flat">
                <a:solidFill>
                  <a:schemeClr val="accent1">
                    <a:satOff val="-4409"/>
                    <a:lumOff val="-10509"/>
                  </a:schemeClr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375px</a:t>
                </a:r>
              </a:p>
            </p:txBody>
          </p:sp>
        </p:grpSp>
      </p:grpSp>
      <p:grpSp>
        <p:nvGrpSpPr>
          <p:cNvPr id="324" name="群組"/>
          <p:cNvGrpSpPr/>
          <p:nvPr/>
        </p:nvGrpSpPr>
        <p:grpSpPr>
          <a:xfrm>
            <a:off x="1655612" y="1093450"/>
            <a:ext cx="2109353" cy="3518470"/>
            <a:chOff x="0" y="0"/>
            <a:chExt cx="2109352" cy="3518469"/>
          </a:xfrm>
        </p:grpSpPr>
        <p:pic>
          <p:nvPicPr>
            <p:cNvPr id="320" name="rwd-phone0.png" descr="rwd-phone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09353" cy="3518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3" name="群組"/>
            <p:cNvGrpSpPr/>
            <p:nvPr/>
          </p:nvGrpSpPr>
          <p:grpSpPr>
            <a:xfrm>
              <a:off x="261530" y="2160583"/>
              <a:ext cx="1586293" cy="389838"/>
              <a:chOff x="0" y="0"/>
              <a:chExt cx="1586292" cy="389837"/>
            </a:xfrm>
          </p:grpSpPr>
          <p:sp>
            <p:nvSpPr>
              <p:cNvPr id="321" name="線條"/>
              <p:cNvSpPr/>
              <p:nvPr/>
            </p:nvSpPr>
            <p:spPr>
              <a:xfrm>
                <a:off x="0" y="172718"/>
                <a:ext cx="1586293" cy="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2" name="980px"/>
              <p:cNvSpPr/>
              <p:nvPr/>
            </p:nvSpPr>
            <p:spPr>
              <a:xfrm>
                <a:off x="456610" y="0"/>
                <a:ext cx="764818" cy="389838"/>
              </a:xfrm>
              <a:prstGeom prst="rect">
                <a:avLst/>
              </a:prstGeom>
              <a:solidFill>
                <a:schemeClr val="accent1">
                  <a:satOff val="-4409"/>
                  <a:lumOff val="-10509"/>
                </a:schemeClr>
              </a:solidFill>
              <a:ln w="25400" cap="flat">
                <a:solidFill>
                  <a:schemeClr val="accent1">
                    <a:satOff val="-4409"/>
                    <a:lumOff val="-10509"/>
                  </a:schemeClr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980px</a:t>
                </a:r>
              </a:p>
            </p:txBody>
          </p:sp>
        </p:grpSp>
      </p:grpSp>
      <p:sp>
        <p:nvSpPr>
          <p:cNvPr id="325" name="width = device-width (Portrai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width = device-width (Portrait)</a:t>
            </a:r>
          </a:p>
        </p:txBody>
      </p:sp>
      <p:sp>
        <p:nvSpPr>
          <p:cNvPr id="326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27" name="預設"/>
          <p:cNvSpPr txBox="1"/>
          <p:nvPr/>
        </p:nvSpPr>
        <p:spPr>
          <a:xfrm>
            <a:off x="2497139" y="655057"/>
            <a:ext cx="561339" cy="32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預設</a:t>
            </a:r>
          </a:p>
        </p:txBody>
      </p:sp>
      <p:sp>
        <p:nvSpPr>
          <p:cNvPr id="328" name="width = device-width"/>
          <p:cNvSpPr txBox="1"/>
          <p:nvPr/>
        </p:nvSpPr>
        <p:spPr>
          <a:xfrm>
            <a:off x="5349259" y="639747"/>
            <a:ext cx="216890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width = device-width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矩形"/>
          <p:cNvSpPr/>
          <p:nvPr/>
        </p:nvSpPr>
        <p:spPr>
          <a:xfrm>
            <a:off x="5060975" y="2582426"/>
            <a:ext cx="561339" cy="5405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31" name="width = device-width (Landscap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width = device-width (Landscape)</a:t>
            </a:r>
          </a:p>
        </p:txBody>
      </p:sp>
      <p:sp>
        <p:nvSpPr>
          <p:cNvPr id="332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338" name="群組"/>
          <p:cNvGrpSpPr/>
          <p:nvPr/>
        </p:nvGrpSpPr>
        <p:grpSpPr>
          <a:xfrm>
            <a:off x="997916" y="1839279"/>
            <a:ext cx="3387231" cy="2026811"/>
            <a:chOff x="0" y="0"/>
            <a:chExt cx="3387229" cy="2026810"/>
          </a:xfrm>
        </p:grpSpPr>
        <p:sp>
          <p:nvSpPr>
            <p:cNvPr id="333" name="矩形"/>
            <p:cNvSpPr/>
            <p:nvPr/>
          </p:nvSpPr>
          <p:spPr>
            <a:xfrm>
              <a:off x="159994" y="743146"/>
              <a:ext cx="561338" cy="5405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334" name="矩形"/>
            <p:cNvSpPr/>
            <p:nvPr/>
          </p:nvSpPr>
          <p:spPr>
            <a:xfrm>
              <a:off x="2716961" y="743146"/>
              <a:ext cx="561339" cy="5405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grpSp>
          <p:nvGrpSpPr>
            <p:cNvPr id="337" name="群組"/>
            <p:cNvGrpSpPr/>
            <p:nvPr/>
          </p:nvGrpSpPr>
          <p:grpSpPr>
            <a:xfrm>
              <a:off x="0" y="0"/>
              <a:ext cx="3387230" cy="2026811"/>
              <a:chOff x="0" y="0"/>
              <a:chExt cx="3387229" cy="2026810"/>
            </a:xfrm>
          </p:grpSpPr>
          <p:pic>
            <p:nvPicPr>
              <p:cNvPr id="335" name="螢幕快照 2016-03-07 下午8.40.34.png" descr="螢幕快照 2016-03-07 下午8.40.34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38727" y="211838"/>
                <a:ext cx="2109775" cy="16996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6" name="phone.png" descr="phon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200000">
                <a:off x="680209" y="-680210"/>
                <a:ext cx="2026811" cy="33872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39" name="矩形"/>
          <p:cNvSpPr/>
          <p:nvPr/>
        </p:nvSpPr>
        <p:spPr>
          <a:xfrm>
            <a:off x="7747514" y="2967721"/>
            <a:ext cx="561339" cy="5405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342" name="群組"/>
          <p:cNvGrpSpPr/>
          <p:nvPr/>
        </p:nvGrpSpPr>
        <p:grpSpPr>
          <a:xfrm>
            <a:off x="4900981" y="1839279"/>
            <a:ext cx="3387231" cy="2026811"/>
            <a:chOff x="0" y="0"/>
            <a:chExt cx="3387229" cy="2026810"/>
          </a:xfrm>
        </p:grpSpPr>
        <p:pic>
          <p:nvPicPr>
            <p:cNvPr id="340" name="螢幕快照 2016-03-07 下午8.44.08.png" descr="螢幕快照 2016-03-07 下午8.44.0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3345" y="171523"/>
              <a:ext cx="2065940" cy="1717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phone.png" descr="phon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>
              <a:off x="680209" y="-680210"/>
              <a:ext cx="2026811" cy="3387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5" name="群組"/>
          <p:cNvGrpSpPr/>
          <p:nvPr/>
        </p:nvGrpSpPr>
        <p:grpSpPr>
          <a:xfrm>
            <a:off x="1648084" y="3190417"/>
            <a:ext cx="2086895" cy="1270001"/>
            <a:chOff x="0" y="0"/>
            <a:chExt cx="2086894" cy="1270000"/>
          </a:xfrm>
        </p:grpSpPr>
        <p:sp>
          <p:nvSpPr>
            <p:cNvPr id="343" name="線條"/>
            <p:cNvSpPr/>
            <p:nvPr/>
          </p:nvSpPr>
          <p:spPr>
            <a:xfrm>
              <a:off x="0" y="194918"/>
              <a:ext cx="2086895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44" name="980px"/>
            <p:cNvSpPr/>
            <p:nvPr/>
          </p:nvSpPr>
          <p:spPr>
            <a:xfrm>
              <a:off x="661038" y="0"/>
              <a:ext cx="1270001" cy="1270000"/>
            </a:xfrm>
            <a:prstGeom prst="line">
              <a:avLst/>
            </a:prstGeom>
            <a:solidFill>
              <a:schemeClr val="accent1">
                <a:satOff val="-4409"/>
                <a:lumOff val="-10509"/>
              </a:schemeClr>
            </a:solidFill>
            <a:ln w="25400" cap="flat">
              <a:solidFill>
                <a:schemeClr val="accent1">
                  <a:satOff val="-4409"/>
                  <a:lumOff val="-10509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980px</a:t>
              </a:r>
            </a:p>
          </p:txBody>
        </p:sp>
      </p:grpSp>
      <p:grpSp>
        <p:nvGrpSpPr>
          <p:cNvPr id="348" name="群組"/>
          <p:cNvGrpSpPr/>
          <p:nvPr/>
        </p:nvGrpSpPr>
        <p:grpSpPr>
          <a:xfrm>
            <a:off x="5551149" y="3190417"/>
            <a:ext cx="2086895" cy="1270001"/>
            <a:chOff x="0" y="0"/>
            <a:chExt cx="2086894" cy="1270000"/>
          </a:xfrm>
        </p:grpSpPr>
        <p:sp>
          <p:nvSpPr>
            <p:cNvPr id="346" name="線條"/>
            <p:cNvSpPr/>
            <p:nvPr/>
          </p:nvSpPr>
          <p:spPr>
            <a:xfrm>
              <a:off x="0" y="194918"/>
              <a:ext cx="2086895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47" name="667px"/>
            <p:cNvSpPr/>
            <p:nvPr/>
          </p:nvSpPr>
          <p:spPr>
            <a:xfrm>
              <a:off x="661038" y="0"/>
              <a:ext cx="1270001" cy="1270000"/>
            </a:xfrm>
            <a:prstGeom prst="line">
              <a:avLst/>
            </a:prstGeom>
            <a:solidFill>
              <a:schemeClr val="accent1">
                <a:satOff val="-4409"/>
                <a:lumOff val="-10509"/>
              </a:schemeClr>
            </a:solidFill>
            <a:ln w="25400" cap="flat">
              <a:solidFill>
                <a:schemeClr val="accent1">
                  <a:satOff val="-4409"/>
                  <a:lumOff val="-10509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667px</a:t>
              </a:r>
            </a:p>
          </p:txBody>
        </p:sp>
      </p:grpSp>
      <p:sp>
        <p:nvSpPr>
          <p:cNvPr id="349" name="width = device-width"/>
          <p:cNvSpPr txBox="1"/>
          <p:nvPr/>
        </p:nvSpPr>
        <p:spPr>
          <a:xfrm>
            <a:off x="5510144" y="1416888"/>
            <a:ext cx="2168906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width = device-width</a:t>
            </a:r>
          </a:p>
        </p:txBody>
      </p:sp>
      <p:sp>
        <p:nvSpPr>
          <p:cNvPr id="350" name="預設"/>
          <p:cNvSpPr txBox="1"/>
          <p:nvPr/>
        </p:nvSpPr>
        <p:spPr>
          <a:xfrm>
            <a:off x="2410862" y="1432199"/>
            <a:ext cx="561339" cy="32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預設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利用 CSS 的 Media Queries 實現條件式 CSS"/>
          <p:cNvSpPr txBox="1">
            <a:spLocks noGrp="1"/>
          </p:cNvSpPr>
          <p:nvPr>
            <p:ph type="title"/>
          </p:nvPr>
        </p:nvSpPr>
        <p:spPr>
          <a:xfrm>
            <a:off x="7746" y="15492"/>
            <a:ext cx="9128508" cy="540518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利用 CSS 的 Media Queries 實現條件式 CSS</a:t>
            </a:r>
          </a:p>
        </p:txBody>
      </p:sp>
      <p:sp>
        <p:nvSpPr>
          <p:cNvPr id="353" name="條件－max-width, min-width, width, …(Break Point)"/>
          <p:cNvSpPr txBox="1">
            <a:spLocks noGrp="1"/>
          </p:cNvSpPr>
          <p:nvPr>
            <p:ph type="body" sz="half" idx="1"/>
          </p:nvPr>
        </p:nvSpPr>
        <p:spPr>
          <a:xfrm>
            <a:off x="457200" y="3084784"/>
            <a:ext cx="8229600" cy="1666804"/>
          </a:xfrm>
          <a:prstGeom prst="rect">
            <a:avLst/>
          </a:prstGeom>
        </p:spPr>
        <p:txBody>
          <a:bodyPr/>
          <a:lstStyle/>
          <a:p>
            <a:pPr marL="335284" indent="-335284">
              <a:spcBef>
                <a:spcPts val="500"/>
              </a:spcBef>
              <a:buBlip>
                <a:blip r:embed="rId2"/>
              </a:buBlip>
              <a:defRPr sz="2200">
                <a:solidFill>
                  <a:srgbClr val="535353"/>
                </a:solidFill>
              </a:defRPr>
            </a:pPr>
            <a:r>
              <a:t>條件－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max-width</a:t>
            </a:r>
            <a:r>
              <a:t>,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min-width</a:t>
            </a:r>
            <a:r>
              <a:t>, width, …(Break Point)</a:t>
            </a:r>
          </a:p>
        </p:txBody>
      </p:sp>
      <p:sp>
        <p:nvSpPr>
          <p:cNvPr id="354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357" name="群組"/>
          <p:cNvGrpSpPr/>
          <p:nvPr/>
        </p:nvGrpSpPr>
        <p:grpSpPr>
          <a:xfrm>
            <a:off x="2292158" y="1386248"/>
            <a:ext cx="4564447" cy="1407322"/>
            <a:chOff x="0" y="0"/>
            <a:chExt cx="4564446" cy="1407321"/>
          </a:xfrm>
        </p:grpSpPr>
        <p:sp>
          <p:nvSpPr>
            <p:cNvPr id="355" name="矩形"/>
            <p:cNvSpPr/>
            <p:nvPr/>
          </p:nvSpPr>
          <p:spPr>
            <a:xfrm>
              <a:off x="-1" y="-1"/>
              <a:ext cx="4564447" cy="1407323"/>
            </a:xfrm>
            <a:prstGeom prst="rect">
              <a:avLst/>
            </a:prstGeom>
            <a:solidFill>
              <a:srgbClr val="D997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257175">
                <a:defRPr sz="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6" name="@media 媒體類型 and (條件) {…"/>
            <p:cNvSpPr txBox="1"/>
            <p:nvPr/>
          </p:nvSpPr>
          <p:spPr>
            <a:xfrm>
              <a:off x="-1" y="163910"/>
              <a:ext cx="4564447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3" indent="257175">
                <a:defRPr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r>
                <a:t>@media 媒體類型 and (條件) { </a:t>
              </a:r>
              <a:endParaRPr sz="600"/>
            </a:p>
            <a:p>
              <a:pPr lvl="6" indent="257175">
                <a:defRPr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r>
                <a:rPr sz="600"/>
                <a:t>                       </a:t>
              </a:r>
              <a:r>
                <a:t>CSS 設定</a:t>
              </a:r>
            </a:p>
            <a:p>
              <a:pPr lvl="3" indent="257175">
                <a:defRPr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r>
                <a:t>}</a:t>
              </a:r>
            </a:p>
          </p:txBody>
        </p:sp>
      </p:grpSp>
      <p:grpSp>
        <p:nvGrpSpPr>
          <p:cNvPr id="360" name="群組"/>
          <p:cNvGrpSpPr/>
          <p:nvPr/>
        </p:nvGrpSpPr>
        <p:grpSpPr>
          <a:xfrm>
            <a:off x="1836956" y="834545"/>
            <a:ext cx="5927551" cy="2298614"/>
            <a:chOff x="0" y="0"/>
            <a:chExt cx="5927550" cy="2298613"/>
          </a:xfrm>
        </p:grpSpPr>
        <p:sp>
          <p:nvSpPr>
            <p:cNvPr id="358" name="矩形"/>
            <p:cNvSpPr/>
            <p:nvPr/>
          </p:nvSpPr>
          <p:spPr>
            <a:xfrm>
              <a:off x="136285" y="0"/>
              <a:ext cx="5791266" cy="2298614"/>
            </a:xfrm>
            <a:prstGeom prst="rect">
              <a:avLst/>
            </a:prstGeom>
            <a:solidFill>
              <a:srgbClr val="D997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257175">
                <a:defRPr sz="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9" name="@media (min-width: 480px) {…"/>
            <p:cNvSpPr txBox="1"/>
            <p:nvPr/>
          </p:nvSpPr>
          <p:spPr>
            <a:xfrm>
              <a:off x="0" y="22244"/>
              <a:ext cx="5791265" cy="2254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3" indent="257175">
                <a:defRPr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@media</a:t>
              </a:r>
              <a:r>
                <a:t> (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min-width</a:t>
              </a:r>
              <a:r>
                <a:t>: 480px) { </a:t>
              </a:r>
              <a:endParaRPr sz="600"/>
            </a:p>
            <a:p>
              <a:pPr lvl="6" indent="257175">
                <a:defRPr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r>
                <a:rPr sz="600"/>
                <a:t>                       </a:t>
              </a:r>
              <a:r>
                <a:t>.main-area {</a:t>
              </a:r>
            </a:p>
            <a:p>
              <a:pPr lvl="6" indent="257175">
                <a:defRPr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r>
                <a:t>         padding-right: 0;</a:t>
              </a:r>
            </a:p>
            <a:p>
              <a:pPr lvl="6" indent="257175">
                <a:defRPr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r>
                <a:t>       }</a:t>
              </a:r>
            </a:p>
            <a:p>
              <a:pPr lvl="3" indent="257175">
                <a:defRPr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Hello Media queries"/>
          <p:cNvSpPr txBox="1">
            <a:spLocks noGrp="1"/>
          </p:cNvSpPr>
          <p:nvPr>
            <p:ph type="title"/>
          </p:nvPr>
        </p:nvSpPr>
        <p:spPr>
          <a:xfrm>
            <a:off x="7746" y="15492"/>
            <a:ext cx="7018851" cy="540519"/>
          </a:xfrm>
          <a:prstGeom prst="rect">
            <a:avLst/>
          </a:prstGeom>
        </p:spPr>
        <p:txBody>
          <a:bodyPr/>
          <a:lstStyle>
            <a:lvl1pPr>
              <a:defRPr sz="2600" cap="all">
                <a:solidFill>
                  <a:srgbClr val="535353"/>
                </a:solidFill>
              </a:defRPr>
            </a:lvl1pPr>
          </a:lstStyle>
          <a:p>
            <a:r>
              <a:t>Hello Media queries</a:t>
            </a:r>
          </a:p>
        </p:txBody>
      </p:sp>
      <p:sp>
        <p:nvSpPr>
          <p:cNvPr id="36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64" name="https://codepen.io/chsyu/pen/MWWoqQd?editors=1100"/>
          <p:cNvSpPr txBox="1"/>
          <p:nvPr/>
        </p:nvSpPr>
        <p:spPr>
          <a:xfrm>
            <a:off x="2815736" y="1081737"/>
            <a:ext cx="3570195" cy="451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lnSpc>
                <a:spcPts val="2800"/>
              </a:lnSpc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ill Sans Light"/>
                <a:ea typeface="Gill Sans Light"/>
                <a:cs typeface="Gill Sans Light"/>
                <a:sym typeface="Gill Sans Light"/>
                <a:hlinkClick r:id="rId3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https://codepen.io/chsyu/pen/MWWoqQd?editors=1100</a:t>
            </a:r>
          </a:p>
        </p:txBody>
      </p:sp>
      <p:pic>
        <p:nvPicPr>
          <p:cNvPr id="365" name="截圖 2019-10-27 下午7.48.40.png" descr="截圖 2019-10-27 下午7.48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91092" y="1876702"/>
            <a:ext cx="3135607" cy="2060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截圖 2019-10-27 下午7.58.20.png" descr="截圖 2019-10-27 下午7.58.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7301" y="1876702"/>
            <a:ext cx="2125384" cy="2060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69" name="觀察以下RWD網站的Break Point設計…"/>
          <p:cNvSpPr txBox="1"/>
          <p:nvPr/>
        </p:nvSpPr>
        <p:spPr>
          <a:xfrm>
            <a:off x="1288445" y="1823193"/>
            <a:ext cx="6832236" cy="267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觀察以下RWD網站的Break Point設計</a:t>
            </a:r>
          </a:p>
          <a:p>
            <a:pPr marL="320842" indent="-320842">
              <a:spcBef>
                <a:spcPts val="500"/>
              </a:spcBef>
              <a:buSzPct val="100000"/>
              <a:buAutoNum type="arabicPeriod"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weenudge.com/</a:t>
            </a:r>
          </a:p>
          <a:p>
            <a:pPr marL="320842" indent="-320842">
              <a:spcBef>
                <a:spcPts val="500"/>
              </a:spcBef>
              <a:buSzPct val="100000"/>
              <a:buAutoNum type="arabicPeriod"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foodsense.is/</a:t>
            </a:r>
          </a:p>
          <a:p>
            <a:pPr marL="320842" indent="-320842">
              <a:spcBef>
                <a:spcPts val="500"/>
              </a:spcBef>
              <a:buSzPct val="100000"/>
              <a:buAutoNum type="arabicPeriod"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cnn.com</a:t>
            </a:r>
          </a:p>
          <a:p>
            <a:pPr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4"/>
            </a:endParaRPr>
          </a:p>
        </p:txBody>
      </p:sp>
      <p:sp>
        <p:nvSpPr>
          <p:cNvPr id="370" name="課堂練習_1："/>
          <p:cNvSpPr txBox="1">
            <a:spLocks noGrp="1"/>
          </p:cNvSpPr>
          <p:nvPr>
            <p:ph type="body" sz="quarter" idx="1"/>
          </p:nvPr>
        </p:nvSpPr>
        <p:spPr>
          <a:xfrm>
            <a:off x="857253" y="928675"/>
            <a:ext cx="2714614" cy="642932"/>
          </a:xfrm>
          <a:prstGeom prst="rect">
            <a:avLst/>
          </a:prstGeom>
        </p:spPr>
        <p:txBody>
          <a:bodyPr anchor="t"/>
          <a:lstStyle/>
          <a:p>
            <a:pPr marL="336042" indent="-336042" defTabSz="896111">
              <a:lnSpc>
                <a:spcPct val="100000"/>
              </a:lnSpc>
              <a:spcBef>
                <a:spcPts val="700"/>
              </a:spcBef>
              <a:buSzTx/>
              <a:buNone/>
              <a:defRPr sz="3136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mtClean="0"/>
              <a:t>課堂練習：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responsive-vs-mobile-first-webdesign-022-1024x689.png" descr="responsive-vs-mobile-first-webdesign-022-1024x68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156" y="-1"/>
            <a:ext cx="7644332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Break Point設計原則：Mobile First vs Desktop First"/>
          <p:cNvSpPr txBox="1">
            <a:spLocks noGrp="1"/>
          </p:cNvSpPr>
          <p:nvPr>
            <p:ph type="title"/>
          </p:nvPr>
        </p:nvSpPr>
        <p:spPr>
          <a:xfrm>
            <a:off x="-27457" y="3117502"/>
            <a:ext cx="9198914" cy="578705"/>
          </a:xfrm>
          <a:prstGeom prst="rect">
            <a:avLst/>
          </a:prstGeom>
        </p:spPr>
        <p:txBody>
          <a:bodyPr/>
          <a:lstStyle>
            <a:lvl1pPr defTabSz="905255">
              <a:defRPr sz="2772"/>
            </a:lvl1pPr>
          </a:lstStyle>
          <a:p>
            <a:r>
              <a:t>Break Point設計原則：Mobile First vs Desktop First</a:t>
            </a:r>
          </a:p>
        </p:txBody>
      </p:sp>
      <p:sp>
        <p:nvSpPr>
          <p:cNvPr id="374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Mobile First vs Desktop First"/>
          <p:cNvSpPr txBox="1">
            <a:spLocks noGrp="1"/>
          </p:cNvSpPr>
          <p:nvPr>
            <p:ph type="title"/>
          </p:nvPr>
        </p:nvSpPr>
        <p:spPr>
          <a:xfrm>
            <a:off x="-9908" y="-9908"/>
            <a:ext cx="4953973" cy="540519"/>
          </a:xfrm>
          <a:prstGeom prst="rect">
            <a:avLst/>
          </a:prstGeom>
        </p:spPr>
        <p:txBody>
          <a:bodyPr/>
          <a:lstStyle/>
          <a:p>
            <a:r>
              <a:t>Mobile First vs Desktop First</a:t>
            </a:r>
          </a:p>
        </p:txBody>
      </p:sp>
      <p:sp>
        <p:nvSpPr>
          <p:cNvPr id="377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78" name="MOBILE-FIRST"/>
          <p:cNvSpPr/>
          <p:nvPr/>
        </p:nvSpPr>
        <p:spPr>
          <a:xfrm>
            <a:off x="440411" y="3627168"/>
            <a:ext cx="1602185" cy="540519"/>
          </a:xfrm>
          <a:prstGeom prst="rect">
            <a:avLst/>
          </a:prstGeom>
          <a:solidFill>
            <a:srgbClr val="E45861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MOBILE-FIRST</a:t>
            </a:r>
          </a:p>
        </p:txBody>
      </p:sp>
      <p:sp>
        <p:nvSpPr>
          <p:cNvPr id="379" name="DESKTOP-FIRST"/>
          <p:cNvSpPr/>
          <p:nvPr/>
        </p:nvSpPr>
        <p:spPr>
          <a:xfrm>
            <a:off x="6836545" y="1296109"/>
            <a:ext cx="1921026" cy="540518"/>
          </a:xfrm>
          <a:prstGeom prst="rect">
            <a:avLst/>
          </a:prstGeom>
          <a:solidFill>
            <a:srgbClr val="E45861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DESKTOP-FIRST</a:t>
            </a:r>
          </a:p>
        </p:txBody>
      </p:sp>
      <p:pic>
        <p:nvPicPr>
          <p:cNvPr id="380" name="rwd-desk.png" descr="rwd-des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6585" y="2056407"/>
            <a:ext cx="1540945" cy="1335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rwd-phone1.png" descr="rwd-phon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1186" y="2056407"/>
            <a:ext cx="800635" cy="1335486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線條"/>
          <p:cNvSpPr/>
          <p:nvPr/>
        </p:nvSpPr>
        <p:spPr>
          <a:xfrm flipH="1" flipV="1">
            <a:off x="1250030" y="2421919"/>
            <a:ext cx="6078207" cy="1"/>
          </a:xfrm>
          <a:prstGeom prst="line">
            <a:avLst/>
          </a:prstGeom>
          <a:ln w="50800">
            <a:solidFill>
              <a:srgbClr val="E45861"/>
            </a:solidFill>
            <a:headEnd type="oval"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3" name="線條"/>
          <p:cNvSpPr/>
          <p:nvPr/>
        </p:nvSpPr>
        <p:spPr>
          <a:xfrm flipH="1" flipV="1">
            <a:off x="1326230" y="2825282"/>
            <a:ext cx="6078207" cy="1"/>
          </a:xfrm>
          <a:prstGeom prst="line">
            <a:avLst/>
          </a:prstGeom>
          <a:ln w="50800">
            <a:solidFill>
              <a:srgbClr val="E45861"/>
            </a:solidFill>
            <a:headEnd type="triangle"/>
            <a:tailEnd type="oval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4" name="從Desktop大螢幕開始設計CSS…"/>
          <p:cNvSpPr txBox="1">
            <a:spLocks noGrp="1"/>
          </p:cNvSpPr>
          <p:nvPr>
            <p:ph type="body" sz="quarter" idx="1"/>
          </p:nvPr>
        </p:nvSpPr>
        <p:spPr>
          <a:xfrm>
            <a:off x="2364288" y="1592050"/>
            <a:ext cx="3925891" cy="764483"/>
          </a:xfrm>
          <a:prstGeom prst="rect">
            <a:avLst/>
          </a:prstGeom>
        </p:spPr>
        <p:txBody>
          <a:bodyPr/>
          <a:lstStyle/>
          <a:p>
            <a:pPr marL="180473" indent="-180473">
              <a:defRPr sz="1400"/>
            </a:pPr>
            <a:r>
              <a:t>從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Desktop</a:t>
            </a:r>
            <a:r>
              <a:t>大螢幕開始設計CSS</a:t>
            </a:r>
          </a:p>
          <a:p>
            <a:pPr marL="180473" indent="-180473">
              <a:defRPr sz="1400"/>
            </a:pPr>
            <a:r>
              <a:t>之後，利用media queries針對較小螢幕設計CSS</a:t>
            </a:r>
          </a:p>
        </p:txBody>
      </p:sp>
      <p:sp>
        <p:nvSpPr>
          <p:cNvPr id="385" name="從Mobile行動裝置小螢幕開始設計CSS…"/>
          <p:cNvSpPr txBox="1"/>
          <p:nvPr/>
        </p:nvSpPr>
        <p:spPr>
          <a:xfrm>
            <a:off x="2297568" y="2854813"/>
            <a:ext cx="4059331" cy="97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marL="169645" indent="-169645" defTabSz="859536">
              <a:lnSpc>
                <a:spcPct val="120000"/>
              </a:lnSpc>
              <a:spcBef>
                <a:spcPts val="300"/>
              </a:spcBef>
              <a:buSzPct val="100000"/>
              <a:buChar char="•"/>
              <a:defRPr sz="1316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從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Mobile</a:t>
            </a:r>
            <a:r>
              <a:t>行動裝置小螢幕開始設計CSS</a:t>
            </a:r>
          </a:p>
          <a:p>
            <a:pPr marL="169645" indent="-169645" defTabSz="859536">
              <a:lnSpc>
                <a:spcPct val="120000"/>
              </a:lnSpc>
              <a:spcBef>
                <a:spcPts val="300"/>
              </a:spcBef>
              <a:buSzPct val="100000"/>
              <a:buChar char="•"/>
              <a:defRPr sz="1316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之後，利用media queries針對較大螢幕設計CSS</a:t>
            </a:r>
          </a:p>
          <a:p>
            <a:pPr marL="169645" indent="-169645" defTabSz="859536">
              <a:lnSpc>
                <a:spcPct val="120000"/>
              </a:lnSpc>
              <a:spcBef>
                <a:spcPts val="300"/>
              </a:spcBef>
              <a:buSzPct val="100000"/>
              <a:buChar char="•"/>
              <a:defRPr sz="1316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可以強迫設計者只針對必要內容進行網頁設計</a:t>
            </a:r>
          </a:p>
        </p:txBody>
      </p:sp>
      <p:pic>
        <p:nvPicPr>
          <p:cNvPr id="386" name="螢幕快照 2018-10-01 上午10.41.56.png" descr="螢幕快照 2018-10-01 上午10.41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8194" y="3993309"/>
            <a:ext cx="2603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螢幕快照 2018-10-01 上午10.43.08.png" descr="螢幕快照 2018-10-01 上午10.43.0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4544" y="717362"/>
            <a:ext cx="2590801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6" animBg="1" advAuto="0"/>
      <p:bldP spid="379" grpId="2" animBg="1" advAuto="0"/>
      <p:bldP spid="382" grpId="1" animBg="1" advAuto="0"/>
      <p:bldP spid="383" grpId="5" animBg="1" advAuto="0"/>
      <p:bldP spid="384" grpId="3" animBg="1" advAuto="0"/>
      <p:bldP spid="385" grpId="7" animBg="1" advAuto="0"/>
      <p:bldP spid="386" grpId="8" animBg="1" advAuto="0"/>
      <p:bldP spid="387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Mobile First vs Desktop First"/>
          <p:cNvSpPr txBox="1">
            <a:spLocks noGrp="1"/>
          </p:cNvSpPr>
          <p:nvPr>
            <p:ph type="title"/>
          </p:nvPr>
        </p:nvSpPr>
        <p:spPr>
          <a:xfrm>
            <a:off x="-9908" y="-9908"/>
            <a:ext cx="4953973" cy="540519"/>
          </a:xfrm>
          <a:prstGeom prst="rect">
            <a:avLst/>
          </a:prstGeom>
        </p:spPr>
        <p:txBody>
          <a:bodyPr/>
          <a:lstStyle/>
          <a:p>
            <a:r>
              <a:rPr dirty="0"/>
              <a:t>Mobile First vs Desktop First</a:t>
            </a:r>
          </a:p>
        </p:txBody>
      </p:sp>
      <p:sp>
        <p:nvSpPr>
          <p:cNvPr id="390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 dirty="0"/>
          </a:p>
        </p:txBody>
      </p:sp>
      <p:sp>
        <p:nvSpPr>
          <p:cNvPr id="391" name="MOBILE-FIRST"/>
          <p:cNvSpPr/>
          <p:nvPr/>
        </p:nvSpPr>
        <p:spPr>
          <a:xfrm>
            <a:off x="164048" y="4205650"/>
            <a:ext cx="1918169" cy="540519"/>
          </a:xfrm>
          <a:prstGeom prst="rect">
            <a:avLst/>
          </a:prstGeom>
          <a:solidFill>
            <a:srgbClr val="E45861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MOBILE-FIRST</a:t>
            </a:r>
          </a:p>
        </p:txBody>
      </p:sp>
      <p:sp>
        <p:nvSpPr>
          <p:cNvPr id="392" name="DESKTOP-FIRST"/>
          <p:cNvSpPr/>
          <p:nvPr/>
        </p:nvSpPr>
        <p:spPr>
          <a:xfrm>
            <a:off x="7064844" y="584238"/>
            <a:ext cx="1921026" cy="540519"/>
          </a:xfrm>
          <a:prstGeom prst="rect">
            <a:avLst/>
          </a:prstGeom>
          <a:solidFill>
            <a:srgbClr val="E45861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DESKTOP-FIRST</a:t>
            </a:r>
          </a:p>
        </p:txBody>
      </p:sp>
      <p:sp>
        <p:nvSpPr>
          <p:cNvPr id="393" name="線條"/>
          <p:cNvSpPr/>
          <p:nvPr/>
        </p:nvSpPr>
        <p:spPr>
          <a:xfrm>
            <a:off x="404364" y="2571750"/>
            <a:ext cx="8335273" cy="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394" name="0px"/>
          <p:cNvSpPr txBox="1"/>
          <p:nvPr/>
        </p:nvSpPr>
        <p:spPr>
          <a:xfrm>
            <a:off x="188780" y="2694555"/>
            <a:ext cx="444472" cy="345439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5B80B9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0px</a:t>
            </a:r>
          </a:p>
        </p:txBody>
      </p:sp>
      <p:grpSp>
        <p:nvGrpSpPr>
          <p:cNvPr id="397" name="群組"/>
          <p:cNvGrpSpPr/>
          <p:nvPr/>
        </p:nvGrpSpPr>
        <p:grpSpPr>
          <a:xfrm>
            <a:off x="2021225" y="2424431"/>
            <a:ext cx="673072" cy="615563"/>
            <a:chOff x="0" y="0"/>
            <a:chExt cx="673070" cy="615562"/>
          </a:xfrm>
        </p:grpSpPr>
        <p:sp>
          <p:nvSpPr>
            <p:cNvPr id="395" name="線條"/>
            <p:cNvSpPr/>
            <p:nvPr/>
          </p:nvSpPr>
          <p:spPr>
            <a:xfrm flipV="1">
              <a:off x="336535" y="0"/>
              <a:ext cx="1" cy="2946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96" name="480px"/>
            <p:cNvSpPr txBox="1"/>
            <p:nvPr/>
          </p:nvSpPr>
          <p:spPr>
            <a:xfrm>
              <a:off x="0" y="270124"/>
              <a:ext cx="673071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5B80B9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rPr dirty="0"/>
                <a:t>480px</a:t>
              </a:r>
            </a:p>
          </p:txBody>
        </p:sp>
      </p:grpSp>
      <p:grpSp>
        <p:nvGrpSpPr>
          <p:cNvPr id="400" name="群組"/>
          <p:cNvGrpSpPr/>
          <p:nvPr/>
        </p:nvGrpSpPr>
        <p:grpSpPr>
          <a:xfrm>
            <a:off x="4286264" y="2424431"/>
            <a:ext cx="673072" cy="615563"/>
            <a:chOff x="0" y="0"/>
            <a:chExt cx="673070" cy="615562"/>
          </a:xfrm>
        </p:grpSpPr>
        <p:sp>
          <p:nvSpPr>
            <p:cNvPr id="398" name="線條"/>
            <p:cNvSpPr/>
            <p:nvPr/>
          </p:nvSpPr>
          <p:spPr>
            <a:xfrm flipV="1">
              <a:off x="336535" y="0"/>
              <a:ext cx="1" cy="2946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99" name="768px"/>
            <p:cNvSpPr txBox="1"/>
            <p:nvPr/>
          </p:nvSpPr>
          <p:spPr>
            <a:xfrm>
              <a:off x="0" y="270124"/>
              <a:ext cx="673071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5B80B9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rPr dirty="0"/>
                <a:t>768px</a:t>
              </a:r>
            </a:p>
          </p:txBody>
        </p:sp>
      </p:grpSp>
      <p:grpSp>
        <p:nvGrpSpPr>
          <p:cNvPr id="403" name="群組"/>
          <p:cNvGrpSpPr/>
          <p:nvPr/>
        </p:nvGrpSpPr>
        <p:grpSpPr>
          <a:xfrm>
            <a:off x="6449703" y="2424431"/>
            <a:ext cx="787372" cy="615563"/>
            <a:chOff x="0" y="0"/>
            <a:chExt cx="787370" cy="615562"/>
          </a:xfrm>
        </p:grpSpPr>
        <p:sp>
          <p:nvSpPr>
            <p:cNvPr id="401" name="線條"/>
            <p:cNvSpPr/>
            <p:nvPr/>
          </p:nvSpPr>
          <p:spPr>
            <a:xfrm flipV="1">
              <a:off x="336535" y="0"/>
              <a:ext cx="1" cy="2946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402" name="1200px"/>
            <p:cNvSpPr txBox="1"/>
            <p:nvPr/>
          </p:nvSpPr>
          <p:spPr>
            <a:xfrm>
              <a:off x="0" y="270124"/>
              <a:ext cx="787371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5B80B9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rPr dirty="0"/>
                <a:t>1200px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方程式"/>
              <p:cNvSpPr txBox="1"/>
              <p:nvPr/>
            </p:nvSpPr>
            <p:spPr>
              <a:xfrm>
                <a:off x="8597074" y="2818010"/>
                <a:ext cx="209360" cy="114949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0" i="1">
                          <a:solidFill>
                            <a:srgbClr val="5A80B8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sz="2100" dirty="0">
                  <a:solidFill>
                    <a:srgbClr val="5A80B8"/>
                  </a:solidFill>
                </a:endParaRPr>
              </a:p>
            </p:txBody>
          </p:sp>
        </mc:Choice>
        <mc:Fallback xmlns="">
          <p:sp>
            <p:nvSpPr>
              <p:cNvPr id="40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074" y="2818010"/>
                <a:ext cx="209360" cy="114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5" name="DESKTOP-FIRST…"/>
          <p:cNvSpPr/>
          <p:nvPr/>
        </p:nvSpPr>
        <p:spPr>
          <a:xfrm>
            <a:off x="7064844" y="1307544"/>
            <a:ext cx="1921026" cy="700405"/>
          </a:xfrm>
          <a:prstGeom prst="rect">
            <a:avLst/>
          </a:pr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 algn="ctr">
              <a:defRPr sz="15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DESKTOP-FIRST</a:t>
            </a:r>
          </a:p>
          <a:p>
            <a:pPr algn="ctr">
              <a:defRPr sz="15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由此開始設計</a:t>
            </a:r>
            <a:endParaRPr/>
          </a:p>
        </p:txBody>
      </p:sp>
      <p:sp>
        <p:nvSpPr>
          <p:cNvPr id="406" name="MOBILE-FIRST…"/>
          <p:cNvSpPr/>
          <p:nvPr/>
        </p:nvSpPr>
        <p:spPr>
          <a:xfrm>
            <a:off x="162620" y="3389466"/>
            <a:ext cx="1921025" cy="700405"/>
          </a:xfrm>
          <a:prstGeom prst="rect">
            <a:avLst/>
          </a:pr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 algn="ctr">
              <a:defRPr sz="15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MOBILE-FIRST</a:t>
            </a:r>
          </a:p>
          <a:p>
            <a:pPr algn="ctr">
              <a:defRPr sz="15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由此開始設計</a:t>
            </a:r>
          </a:p>
        </p:txBody>
      </p:sp>
      <p:grpSp>
        <p:nvGrpSpPr>
          <p:cNvPr id="412" name="群組"/>
          <p:cNvGrpSpPr/>
          <p:nvPr/>
        </p:nvGrpSpPr>
        <p:grpSpPr>
          <a:xfrm>
            <a:off x="302258" y="700828"/>
            <a:ext cx="6497025" cy="1624662"/>
            <a:chOff x="0" y="0"/>
            <a:chExt cx="6497024" cy="1624660"/>
          </a:xfrm>
        </p:grpSpPr>
        <p:sp>
          <p:nvSpPr>
            <p:cNvPr id="407" name="線條"/>
            <p:cNvSpPr/>
            <p:nvPr/>
          </p:nvSpPr>
          <p:spPr>
            <a:xfrm flipV="1">
              <a:off x="6491373" y="289176"/>
              <a:ext cx="1" cy="1335485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8" name="線條"/>
            <p:cNvSpPr/>
            <p:nvPr/>
          </p:nvSpPr>
          <p:spPr>
            <a:xfrm>
              <a:off x="0" y="359914"/>
              <a:ext cx="6474185" cy="1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411" name="群組"/>
            <p:cNvGrpSpPr/>
            <p:nvPr/>
          </p:nvGrpSpPr>
          <p:grpSpPr>
            <a:xfrm>
              <a:off x="4954462" y="-1"/>
              <a:ext cx="1542563" cy="723016"/>
              <a:chOff x="0" y="0"/>
              <a:chExt cx="1542561" cy="723014"/>
            </a:xfrm>
          </p:grpSpPr>
          <p:sp>
            <p:nvSpPr>
              <p:cNvPr id="409" name="max-width: 1200px"/>
              <p:cNvSpPr txBox="1"/>
              <p:nvPr/>
            </p:nvSpPr>
            <p:spPr>
              <a:xfrm>
                <a:off x="0" y="0"/>
                <a:ext cx="1542562" cy="3073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max-width: 1200px</a:t>
                </a:r>
              </a:p>
            </p:txBody>
          </p:sp>
          <p:sp>
            <p:nvSpPr>
              <p:cNvPr id="410" name="width &lt;= 1200px"/>
              <p:cNvSpPr txBox="1"/>
              <p:nvPr/>
            </p:nvSpPr>
            <p:spPr>
              <a:xfrm>
                <a:off x="46508" y="415676"/>
                <a:ext cx="1449545" cy="3073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width &lt;= 1200px</a:t>
                </a:r>
              </a:p>
            </p:txBody>
          </p:sp>
        </p:grpSp>
      </p:grpSp>
      <p:grpSp>
        <p:nvGrpSpPr>
          <p:cNvPr id="418" name="群組"/>
          <p:cNvGrpSpPr/>
          <p:nvPr/>
        </p:nvGrpSpPr>
        <p:grpSpPr>
          <a:xfrm>
            <a:off x="302258" y="1153731"/>
            <a:ext cx="4329641" cy="1171759"/>
            <a:chOff x="0" y="0"/>
            <a:chExt cx="4329640" cy="1171757"/>
          </a:xfrm>
        </p:grpSpPr>
        <p:sp>
          <p:nvSpPr>
            <p:cNvPr id="413" name="線條"/>
            <p:cNvSpPr/>
            <p:nvPr/>
          </p:nvSpPr>
          <p:spPr>
            <a:xfrm flipV="1">
              <a:off x="4316940" y="237659"/>
              <a:ext cx="1" cy="934099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4" name="線條"/>
            <p:cNvSpPr/>
            <p:nvPr/>
          </p:nvSpPr>
          <p:spPr>
            <a:xfrm>
              <a:off x="0" y="323788"/>
              <a:ext cx="4329641" cy="1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417" name="群組"/>
            <p:cNvGrpSpPr/>
            <p:nvPr/>
          </p:nvGrpSpPr>
          <p:grpSpPr>
            <a:xfrm>
              <a:off x="2787772" y="-1"/>
              <a:ext cx="1447312" cy="657685"/>
              <a:chOff x="0" y="0"/>
              <a:chExt cx="1447311" cy="657683"/>
            </a:xfrm>
          </p:grpSpPr>
          <p:sp>
            <p:nvSpPr>
              <p:cNvPr id="415" name="max-width: 768px"/>
              <p:cNvSpPr txBox="1"/>
              <p:nvPr/>
            </p:nvSpPr>
            <p:spPr>
              <a:xfrm>
                <a:off x="0" y="0"/>
                <a:ext cx="1447312" cy="3073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max-width: 768px</a:t>
                </a:r>
              </a:p>
            </p:txBody>
          </p:sp>
          <p:sp>
            <p:nvSpPr>
              <p:cNvPr id="416" name="width &lt;= 768px"/>
              <p:cNvSpPr txBox="1"/>
              <p:nvPr/>
            </p:nvSpPr>
            <p:spPr>
              <a:xfrm>
                <a:off x="46508" y="350345"/>
                <a:ext cx="1354296" cy="3073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width &lt;= 768px</a:t>
                </a:r>
              </a:p>
            </p:txBody>
          </p:sp>
        </p:grpSp>
      </p:grpSp>
      <p:grpSp>
        <p:nvGrpSpPr>
          <p:cNvPr id="424" name="群組"/>
          <p:cNvGrpSpPr/>
          <p:nvPr/>
        </p:nvGrpSpPr>
        <p:grpSpPr>
          <a:xfrm>
            <a:off x="302258" y="1664104"/>
            <a:ext cx="2055503" cy="661386"/>
            <a:chOff x="0" y="0"/>
            <a:chExt cx="2055502" cy="661385"/>
          </a:xfrm>
        </p:grpSpPr>
        <p:sp>
          <p:nvSpPr>
            <p:cNvPr id="419" name="線條"/>
            <p:cNvSpPr/>
            <p:nvPr/>
          </p:nvSpPr>
          <p:spPr>
            <a:xfrm flipV="1">
              <a:off x="2055502" y="169233"/>
              <a:ext cx="1" cy="492153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0" name="線條"/>
            <p:cNvSpPr/>
            <p:nvPr/>
          </p:nvSpPr>
          <p:spPr>
            <a:xfrm>
              <a:off x="0" y="307279"/>
              <a:ext cx="2038757" cy="1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423" name="群組"/>
            <p:cNvGrpSpPr/>
            <p:nvPr/>
          </p:nvGrpSpPr>
          <p:grpSpPr>
            <a:xfrm>
              <a:off x="427846" y="-1"/>
              <a:ext cx="1447313" cy="577014"/>
              <a:chOff x="0" y="0"/>
              <a:chExt cx="1447311" cy="577012"/>
            </a:xfrm>
          </p:grpSpPr>
          <p:sp>
            <p:nvSpPr>
              <p:cNvPr id="421" name="max-width: 480px"/>
              <p:cNvSpPr txBox="1"/>
              <p:nvPr/>
            </p:nvSpPr>
            <p:spPr>
              <a:xfrm>
                <a:off x="0" y="0"/>
                <a:ext cx="1447312" cy="3073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max-width: 480px</a:t>
                </a:r>
              </a:p>
            </p:txBody>
          </p:sp>
          <p:sp>
            <p:nvSpPr>
              <p:cNvPr id="422" name="width &lt;= 480px"/>
              <p:cNvSpPr txBox="1"/>
              <p:nvPr/>
            </p:nvSpPr>
            <p:spPr>
              <a:xfrm>
                <a:off x="46508" y="269674"/>
                <a:ext cx="1354296" cy="3073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width &lt;= 480px</a:t>
                </a:r>
              </a:p>
            </p:txBody>
          </p:sp>
        </p:grpSp>
      </p:grpSp>
      <p:grpSp>
        <p:nvGrpSpPr>
          <p:cNvPr id="430" name="群組"/>
          <p:cNvGrpSpPr/>
          <p:nvPr/>
        </p:nvGrpSpPr>
        <p:grpSpPr>
          <a:xfrm>
            <a:off x="2345059" y="3071925"/>
            <a:ext cx="6590176" cy="1556196"/>
            <a:chOff x="-1" y="-1"/>
            <a:chExt cx="6590175" cy="1556194"/>
          </a:xfrm>
        </p:grpSpPr>
        <p:sp>
          <p:nvSpPr>
            <p:cNvPr id="425" name="線條"/>
            <p:cNvSpPr/>
            <p:nvPr/>
          </p:nvSpPr>
          <p:spPr>
            <a:xfrm flipV="1">
              <a:off x="-1" y="-1"/>
              <a:ext cx="2" cy="1335486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6" name="線條"/>
            <p:cNvSpPr/>
            <p:nvPr/>
          </p:nvSpPr>
          <p:spPr>
            <a:xfrm>
              <a:off x="8654" y="1194684"/>
              <a:ext cx="6581520" cy="1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  <a:head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429" name="群組"/>
            <p:cNvGrpSpPr/>
            <p:nvPr/>
          </p:nvGrpSpPr>
          <p:grpSpPr>
            <a:xfrm>
              <a:off x="142860" y="833177"/>
              <a:ext cx="1450476" cy="723016"/>
              <a:chOff x="0" y="0"/>
              <a:chExt cx="1450475" cy="723015"/>
            </a:xfrm>
          </p:grpSpPr>
          <p:sp>
            <p:nvSpPr>
              <p:cNvPr id="427" name="width &gt;= 480ox"/>
              <p:cNvSpPr txBox="1"/>
              <p:nvPr/>
            </p:nvSpPr>
            <p:spPr>
              <a:xfrm>
                <a:off x="0" y="0"/>
                <a:ext cx="1254506" cy="3231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width </a:t>
                </a:r>
                <a:r>
                  <a:rPr/>
                  <a:t>&gt;= </a:t>
                </a:r>
                <a:r>
                  <a:rPr smtClean="0"/>
                  <a:t>480</a:t>
                </a:r>
                <a:r>
                  <a:rPr lang="en-US" smtClean="0"/>
                  <a:t>p</a:t>
                </a:r>
                <a:r>
                  <a:rPr smtClean="0"/>
                  <a:t>x</a:t>
                </a:r>
                <a:endParaRPr/>
              </a:p>
            </p:txBody>
          </p:sp>
          <p:sp>
            <p:nvSpPr>
              <p:cNvPr id="428" name="min-width: 480px"/>
              <p:cNvSpPr txBox="1"/>
              <p:nvPr/>
            </p:nvSpPr>
            <p:spPr>
              <a:xfrm>
                <a:off x="46508" y="415676"/>
                <a:ext cx="1403967" cy="3073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min-width: 480px</a:t>
                </a:r>
              </a:p>
            </p:txBody>
          </p:sp>
        </p:grpSp>
      </p:grpSp>
      <p:grpSp>
        <p:nvGrpSpPr>
          <p:cNvPr id="436" name="群組"/>
          <p:cNvGrpSpPr/>
          <p:nvPr/>
        </p:nvGrpSpPr>
        <p:grpSpPr>
          <a:xfrm>
            <a:off x="4622798" y="3106799"/>
            <a:ext cx="4285899" cy="1119628"/>
            <a:chOff x="-1" y="-1"/>
            <a:chExt cx="4285897" cy="1119627"/>
          </a:xfrm>
        </p:grpSpPr>
        <p:sp>
          <p:nvSpPr>
            <p:cNvPr id="431" name="線條"/>
            <p:cNvSpPr/>
            <p:nvPr/>
          </p:nvSpPr>
          <p:spPr>
            <a:xfrm flipV="1">
              <a:off x="-1" y="-1"/>
              <a:ext cx="2" cy="934099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線條"/>
            <p:cNvSpPr/>
            <p:nvPr/>
          </p:nvSpPr>
          <p:spPr>
            <a:xfrm>
              <a:off x="55768" y="769262"/>
              <a:ext cx="4230128" cy="1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  <a:head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435" name="群組"/>
            <p:cNvGrpSpPr/>
            <p:nvPr/>
          </p:nvGrpSpPr>
          <p:grpSpPr>
            <a:xfrm>
              <a:off x="89376" y="396610"/>
              <a:ext cx="1450476" cy="723016"/>
              <a:chOff x="0" y="0"/>
              <a:chExt cx="1450475" cy="723015"/>
            </a:xfrm>
          </p:grpSpPr>
          <p:sp>
            <p:nvSpPr>
              <p:cNvPr id="433" name="width &gt;= 768ox"/>
              <p:cNvSpPr txBox="1"/>
              <p:nvPr/>
            </p:nvSpPr>
            <p:spPr>
              <a:xfrm>
                <a:off x="0" y="0"/>
                <a:ext cx="1254505" cy="3231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width </a:t>
                </a:r>
                <a:r>
                  <a:rPr/>
                  <a:t>&gt;= </a:t>
                </a:r>
                <a:r>
                  <a:rPr smtClean="0"/>
                  <a:t>768</a:t>
                </a:r>
                <a:r>
                  <a:rPr lang="en-US" smtClean="0"/>
                  <a:t>p</a:t>
                </a:r>
                <a:r>
                  <a:rPr smtClean="0"/>
                  <a:t>x</a:t>
                </a:r>
                <a:endParaRPr/>
              </a:p>
            </p:txBody>
          </p:sp>
          <p:sp>
            <p:nvSpPr>
              <p:cNvPr id="434" name="min-width: 768px"/>
              <p:cNvSpPr txBox="1"/>
              <p:nvPr/>
            </p:nvSpPr>
            <p:spPr>
              <a:xfrm>
                <a:off x="46508" y="415676"/>
                <a:ext cx="1403967" cy="3073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min-width: 768px</a:t>
                </a:r>
              </a:p>
            </p:txBody>
          </p:sp>
        </p:grpSp>
      </p:grpSp>
      <p:grpSp>
        <p:nvGrpSpPr>
          <p:cNvPr id="442" name="群組"/>
          <p:cNvGrpSpPr/>
          <p:nvPr/>
        </p:nvGrpSpPr>
        <p:grpSpPr>
          <a:xfrm>
            <a:off x="6793632" y="3104935"/>
            <a:ext cx="2124216" cy="1752800"/>
            <a:chOff x="0" y="0"/>
            <a:chExt cx="2124214" cy="1752798"/>
          </a:xfrm>
        </p:grpSpPr>
        <p:sp>
          <p:nvSpPr>
            <p:cNvPr id="437" name="線條"/>
            <p:cNvSpPr/>
            <p:nvPr/>
          </p:nvSpPr>
          <p:spPr>
            <a:xfrm flipV="1">
              <a:off x="-1" y="0"/>
              <a:ext cx="2" cy="492152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8" name="線條"/>
            <p:cNvSpPr/>
            <p:nvPr/>
          </p:nvSpPr>
          <p:spPr>
            <a:xfrm>
              <a:off x="68712" y="431191"/>
              <a:ext cx="2055503" cy="1"/>
            </a:xfrm>
            <a:prstGeom prst="line">
              <a:avLst/>
            </a:prstGeom>
            <a:noFill/>
            <a:ln w="25400" cap="flat">
              <a:solidFill>
                <a:srgbClr val="E45861"/>
              </a:solidFill>
              <a:prstDash val="solid"/>
              <a:round/>
              <a:head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441" name="群組"/>
            <p:cNvGrpSpPr/>
            <p:nvPr/>
          </p:nvGrpSpPr>
          <p:grpSpPr>
            <a:xfrm>
              <a:off x="85457" y="67122"/>
              <a:ext cx="1316510" cy="1685677"/>
              <a:chOff x="0" y="0"/>
              <a:chExt cx="1316508" cy="1685676"/>
            </a:xfrm>
          </p:grpSpPr>
          <p:sp>
            <p:nvSpPr>
              <p:cNvPr id="439" name="width &gt;= 1200ox"/>
              <p:cNvSpPr/>
              <p:nvPr/>
            </p:nvSpPr>
            <p:spPr>
              <a:xfrm>
                <a:off x="0" y="0"/>
                <a:ext cx="1270000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width </a:t>
                </a:r>
                <a:r>
                  <a:rPr/>
                  <a:t>&gt;= </a:t>
                </a:r>
                <a:r>
                  <a:rPr smtClean="0"/>
                  <a:t>1200</a:t>
                </a:r>
                <a:r>
                  <a:rPr lang="en-US" smtClean="0"/>
                  <a:t>p</a:t>
                </a:r>
                <a:r>
                  <a:rPr smtClean="0"/>
                  <a:t>x</a:t>
                </a:r>
                <a:endParaRPr/>
              </a:p>
            </p:txBody>
          </p:sp>
          <p:sp>
            <p:nvSpPr>
              <p:cNvPr id="440" name="min-width: 1200px"/>
              <p:cNvSpPr/>
              <p:nvPr/>
            </p:nvSpPr>
            <p:spPr>
              <a:xfrm>
                <a:off x="46508" y="415676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500"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min-width: 1200px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9" animBg="1" advAuto="0"/>
      <p:bldP spid="392" grpId="4" animBg="1" advAuto="0"/>
      <p:bldP spid="397" grpId="1" animBg="1" advAuto="0"/>
      <p:bldP spid="400" grpId="2" animBg="1" advAuto="0"/>
      <p:bldP spid="403" grpId="3" animBg="1" advAuto="0"/>
      <p:bldP spid="405" grpId="5" animBg="1" advAuto="0"/>
      <p:bldP spid="406" grpId="10" animBg="1" advAuto="0"/>
      <p:bldP spid="412" grpId="6" animBg="1" advAuto="0"/>
      <p:bldP spid="418" grpId="7" animBg="1" advAuto="0"/>
      <p:bldP spid="424" grpId="8" animBg="1" advAuto="0"/>
      <p:bldP spid="430" grpId="11" animBg="1" advAuto="0"/>
      <p:bldP spid="436" grpId="12" animBg="1" advAuto="0"/>
      <p:bldP spid="442" grpId="1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範例演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範例演練</a:t>
            </a:r>
          </a:p>
        </p:txBody>
      </p:sp>
      <p:sp>
        <p:nvSpPr>
          <p:cNvPr id="445" name="針對Mobile First重新設計CS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針對Mobile First重新設計CSS</a:t>
            </a:r>
          </a:p>
          <a:p>
            <a:pPr lvl="1"/>
            <a:r>
              <a:t>先設定Mobile裝置的CSS為預設格式</a:t>
            </a:r>
          </a:p>
          <a:p>
            <a:pPr lvl="1"/>
            <a:r>
              <a:t>再利用min-width: 480px加入平板格式</a:t>
            </a:r>
          </a:p>
          <a:p>
            <a:pPr lvl="1"/>
            <a:r>
              <a:t>再利用min-width: 768px加入電腦格式</a:t>
            </a:r>
          </a:p>
          <a:p>
            <a:pPr lvl="1"/>
            <a:endParaRPr/>
          </a:p>
          <a:p>
            <a:r>
              <a:t>注意：條件式CSS加入的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順序</a:t>
            </a:r>
          </a:p>
        </p:txBody>
      </p:sp>
      <p:sp>
        <p:nvSpPr>
          <p:cNvPr id="446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常用的break poi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常用的break point </a:t>
            </a:r>
          </a:p>
        </p:txBody>
      </p:sp>
      <p:sp>
        <p:nvSpPr>
          <p:cNvPr id="449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450" name="螢幕快照 2016-03-09 下午11.10.28.png" descr="螢幕快照 2016-03-09 下午11.10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199" y="944067"/>
            <a:ext cx="5947602" cy="385123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http://www.downgraf.com/inspiration/basic-tips-about-responsive-design/"/>
          <p:cNvSpPr txBox="1"/>
          <p:nvPr/>
        </p:nvSpPr>
        <p:spPr>
          <a:xfrm>
            <a:off x="1271589" y="578716"/>
            <a:ext cx="6600822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ill Sans Light"/>
                <a:ea typeface="Gill Sans Light"/>
                <a:cs typeface="Gill Sans Light"/>
                <a:sym typeface="Gill Sans Light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http://www.downgraf.com/inspiration/basic-tips-about-responsive-design/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MOBILE FIR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3168" cap="all">
                <a:solidFill>
                  <a:srgbClr val="535353"/>
                </a:solidFill>
              </a:defRPr>
            </a:lvl1pPr>
          </a:lstStyle>
          <a:p>
            <a:r>
              <a:t>MOBILE FIRST</a:t>
            </a:r>
          </a:p>
        </p:txBody>
      </p:sp>
      <p:sp>
        <p:nvSpPr>
          <p:cNvPr id="230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31" name="螢幕快照 2016-03-06 下午6.54.12.png" descr="螢幕快照 2016-03-06 下午6.54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000" y="1241374"/>
            <a:ext cx="5984000" cy="3222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如何排版：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如何排版：GRID排版</a:t>
            </a:r>
          </a:p>
        </p:txBody>
      </p:sp>
      <p:sp>
        <p:nvSpPr>
          <p:cNvPr id="454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什麼是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什麼是Grid排版</a:t>
            </a:r>
          </a:p>
        </p:txBody>
      </p:sp>
      <p:sp>
        <p:nvSpPr>
          <p:cNvPr id="457" name="熟練Media queryGrid排版可以完成Mobile First為主的RWD格式設計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熟練Media queryGrid排版可以完成Mobile First為主的RWD格式設計</a:t>
            </a:r>
          </a:p>
          <a:p>
            <a:r>
              <a:t>RWD的排版設計，還需要Grid設計概念</a:t>
            </a:r>
          </a:p>
          <a:p>
            <a:r>
              <a:t>Grid是平面設計常用來設計排版的輔助格線，常用來對齊圖片與文字</a:t>
            </a:r>
          </a:p>
          <a:p>
            <a:r>
              <a:t>因為兩欄，三欄，四欄的等間距排版時常被採用，所以在排版之前，時常會先把頁面用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12個等間距的格線劃分</a:t>
            </a:r>
          </a:p>
        </p:txBody>
      </p:sp>
      <p:sp>
        <p:nvSpPr>
          <p:cNvPr id="458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Grid排版</a:t>
            </a:r>
          </a:p>
        </p:txBody>
      </p:sp>
      <p:sp>
        <p:nvSpPr>
          <p:cNvPr id="461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462" name="grid.png" descr="gr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857" y="882487"/>
            <a:ext cx="8464286" cy="3940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4等份欄位的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4等份欄位的Grid排版</a:t>
            </a:r>
          </a:p>
        </p:txBody>
      </p:sp>
      <p:sp>
        <p:nvSpPr>
          <p:cNvPr id="465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466" name="grid.png" descr="gr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857" y="882487"/>
            <a:ext cx="8464286" cy="394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rwd-1row-3-3-3-3.png" descr="rwd-1row-3-3-3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557" y="1477890"/>
            <a:ext cx="8373993" cy="2675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4等份欄位的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4等份欄位的Grid排版</a:t>
            </a:r>
          </a:p>
        </p:txBody>
      </p:sp>
      <p:sp>
        <p:nvSpPr>
          <p:cNvPr id="470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471" name="rwd-1row-3-3-3-3.png" descr="rwd-1row-3-3-3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557" y="1477890"/>
            <a:ext cx="8373993" cy="2675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rid 排版的間距－Gut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Grid 排版的間距－Gutter</a:t>
            </a:r>
          </a:p>
        </p:txBody>
      </p:sp>
      <p:sp>
        <p:nvSpPr>
          <p:cNvPr id="474" name="內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sp>
        <p:nvSpPr>
          <p:cNvPr id="475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476" name="grid.png" descr="gr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9857" y="882487"/>
            <a:ext cx="8464286" cy="39403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8" name="群組"/>
          <p:cNvGrpSpPr/>
          <p:nvPr/>
        </p:nvGrpSpPr>
        <p:grpSpPr>
          <a:xfrm>
            <a:off x="855662" y="875392"/>
            <a:ext cx="7411426" cy="3954585"/>
            <a:chOff x="0" y="0"/>
            <a:chExt cx="7411424" cy="3954584"/>
          </a:xfrm>
        </p:grpSpPr>
        <p:sp>
          <p:nvSpPr>
            <p:cNvPr id="477" name="矩形"/>
            <p:cNvSpPr/>
            <p:nvPr/>
          </p:nvSpPr>
          <p:spPr>
            <a:xfrm>
              <a:off x="0" y="0"/>
              <a:ext cx="200932" cy="3954585"/>
            </a:xfrm>
            <a:prstGeom prst="rect">
              <a:avLst/>
            </a:prstGeom>
            <a:solidFill>
              <a:srgbClr val="F6D20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8" name="矩形"/>
            <p:cNvSpPr/>
            <p:nvPr/>
          </p:nvSpPr>
          <p:spPr>
            <a:xfrm>
              <a:off x="715839" y="0"/>
              <a:ext cx="200933" cy="3954585"/>
            </a:xfrm>
            <a:prstGeom prst="rect">
              <a:avLst/>
            </a:prstGeom>
            <a:solidFill>
              <a:srgbClr val="F6D20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9" name="矩形"/>
            <p:cNvSpPr/>
            <p:nvPr/>
          </p:nvSpPr>
          <p:spPr>
            <a:xfrm>
              <a:off x="1442098" y="0"/>
              <a:ext cx="200933" cy="3954585"/>
            </a:xfrm>
            <a:prstGeom prst="rect">
              <a:avLst/>
            </a:prstGeom>
            <a:solidFill>
              <a:srgbClr val="F6D20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0" name="矩形"/>
            <p:cNvSpPr/>
            <p:nvPr/>
          </p:nvSpPr>
          <p:spPr>
            <a:xfrm>
              <a:off x="2157938" y="0"/>
              <a:ext cx="200933" cy="3954585"/>
            </a:xfrm>
            <a:prstGeom prst="rect">
              <a:avLst/>
            </a:prstGeom>
            <a:solidFill>
              <a:srgbClr val="F6D20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1" name="矩形"/>
            <p:cNvSpPr/>
            <p:nvPr/>
          </p:nvSpPr>
          <p:spPr>
            <a:xfrm>
              <a:off x="2884197" y="0"/>
              <a:ext cx="200933" cy="3954585"/>
            </a:xfrm>
            <a:prstGeom prst="rect">
              <a:avLst/>
            </a:prstGeom>
            <a:solidFill>
              <a:srgbClr val="F6D20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2" name="矩形"/>
            <p:cNvSpPr/>
            <p:nvPr/>
          </p:nvSpPr>
          <p:spPr>
            <a:xfrm>
              <a:off x="3600037" y="0"/>
              <a:ext cx="200932" cy="3954585"/>
            </a:xfrm>
            <a:prstGeom prst="rect">
              <a:avLst/>
            </a:prstGeom>
            <a:solidFill>
              <a:srgbClr val="F6D20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3" name="矩形"/>
            <p:cNvSpPr/>
            <p:nvPr/>
          </p:nvSpPr>
          <p:spPr>
            <a:xfrm>
              <a:off x="4326296" y="0"/>
              <a:ext cx="200932" cy="3954585"/>
            </a:xfrm>
            <a:prstGeom prst="rect">
              <a:avLst/>
            </a:prstGeom>
            <a:solidFill>
              <a:srgbClr val="F6D20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4" name="矩形"/>
            <p:cNvSpPr/>
            <p:nvPr/>
          </p:nvSpPr>
          <p:spPr>
            <a:xfrm>
              <a:off x="5042135" y="0"/>
              <a:ext cx="200933" cy="3954585"/>
            </a:xfrm>
            <a:prstGeom prst="rect">
              <a:avLst/>
            </a:prstGeom>
            <a:solidFill>
              <a:srgbClr val="F6D20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5" name="矩形"/>
            <p:cNvSpPr/>
            <p:nvPr/>
          </p:nvSpPr>
          <p:spPr>
            <a:xfrm>
              <a:off x="5768395" y="0"/>
              <a:ext cx="200932" cy="3954585"/>
            </a:xfrm>
            <a:prstGeom prst="rect">
              <a:avLst/>
            </a:prstGeom>
            <a:solidFill>
              <a:srgbClr val="F6D20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6" name="矩形"/>
            <p:cNvSpPr/>
            <p:nvPr/>
          </p:nvSpPr>
          <p:spPr>
            <a:xfrm>
              <a:off x="6484234" y="0"/>
              <a:ext cx="200933" cy="3954585"/>
            </a:xfrm>
            <a:prstGeom prst="rect">
              <a:avLst/>
            </a:prstGeom>
            <a:solidFill>
              <a:srgbClr val="F6D20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7" name="矩形"/>
            <p:cNvSpPr/>
            <p:nvPr/>
          </p:nvSpPr>
          <p:spPr>
            <a:xfrm>
              <a:off x="7210493" y="0"/>
              <a:ext cx="200932" cy="3954585"/>
            </a:xfrm>
            <a:prstGeom prst="rect">
              <a:avLst/>
            </a:prstGeom>
            <a:solidFill>
              <a:srgbClr val="F6D20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3等份欄位的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3等份欄位的Grid排版</a:t>
            </a:r>
          </a:p>
        </p:txBody>
      </p:sp>
      <p:sp>
        <p:nvSpPr>
          <p:cNvPr id="491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492" name="grid.png" descr="gr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857" y="882487"/>
            <a:ext cx="8464286" cy="394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rwd-1row-4-4-4.png" descr="rwd-1row-4-4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210" y="1478530"/>
            <a:ext cx="8461580" cy="2023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3等份欄位的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3等份欄位的Grid排版</a:t>
            </a:r>
          </a:p>
        </p:txBody>
      </p:sp>
      <p:sp>
        <p:nvSpPr>
          <p:cNvPr id="496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497" name="rwd-1row-4-4-4.png" descr="rwd-1row-4-4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210" y="1478530"/>
            <a:ext cx="8461580" cy="2023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rid.png" descr="gr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857" y="882487"/>
            <a:ext cx="8464286" cy="394039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2等份欄位的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2等份欄位的Grid排版</a:t>
            </a:r>
          </a:p>
        </p:txBody>
      </p:sp>
      <p:sp>
        <p:nvSpPr>
          <p:cNvPr id="501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502" name="rwd-6-6.png" descr="rwd-6-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233" y="1867110"/>
            <a:ext cx="8399534" cy="1299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2等份欄位的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2等份欄位的Grid排版</a:t>
            </a:r>
          </a:p>
        </p:txBody>
      </p:sp>
      <p:sp>
        <p:nvSpPr>
          <p:cNvPr id="505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506" name="rwd-6-6.png" descr="rwd-6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33" y="1867110"/>
            <a:ext cx="8399534" cy="1299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行動網頁的問題..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defRPr sz="2574" cap="all">
                <a:solidFill>
                  <a:srgbClr val="535353"/>
                </a:solidFill>
              </a:defRPr>
            </a:lvl1pPr>
          </a:lstStyle>
          <a:p>
            <a:r>
              <a:t>行動網頁的問題...</a:t>
            </a:r>
          </a:p>
        </p:txBody>
      </p:sp>
      <p:sp>
        <p:nvSpPr>
          <p:cNvPr id="234" name="網頁開啟費時－圖形檔案太大...…"/>
          <p:cNvSpPr txBox="1">
            <a:spLocks noGrp="1"/>
          </p:cNvSpPr>
          <p:nvPr>
            <p:ph type="body" idx="1"/>
          </p:nvPr>
        </p:nvSpPr>
        <p:spPr>
          <a:xfrm>
            <a:off x="1327007" y="923358"/>
            <a:ext cx="7359793" cy="3828230"/>
          </a:xfrm>
          <a:prstGeom prst="rect">
            <a:avLst/>
          </a:prstGeom>
        </p:spPr>
        <p:txBody>
          <a:bodyPr/>
          <a:lstStyle/>
          <a:p>
            <a:pPr marL="335284" indent="-335284">
              <a:spcBef>
                <a:spcPts val="500"/>
              </a:spcBef>
              <a:buBlip>
                <a:blip r:embed="rId2"/>
              </a:buBlip>
              <a:defRPr sz="2200">
                <a:solidFill>
                  <a:srgbClr val="535353"/>
                </a:solidFill>
              </a:defRPr>
            </a:pPr>
            <a:r>
              <a:t>網頁開啟費時－圖形檔案太大...</a:t>
            </a:r>
            <a:endParaRPr sz="600"/>
          </a:p>
          <a:p>
            <a:pPr marL="335284" indent="-335284">
              <a:spcBef>
                <a:spcPts val="500"/>
              </a:spcBef>
              <a:buBlip>
                <a:blip r:embed="rId2"/>
              </a:buBlip>
              <a:defRPr sz="2200">
                <a:solidFill>
                  <a:srgbClr val="535353"/>
                </a:solidFill>
              </a:defRPr>
            </a:pPr>
            <a:r>
              <a:t>網頁內容不易閱讀－</a:t>
            </a:r>
          </a:p>
          <a:p>
            <a:pPr marL="792484" lvl="1" indent="-335284">
              <a:spcBef>
                <a:spcPts val="500"/>
              </a:spcBef>
              <a:buBlip>
                <a:blip r:embed="rId2"/>
              </a:buBlip>
              <a:defRPr sz="2200">
                <a:solidFill>
                  <a:srgbClr val="535353"/>
                </a:solidFill>
              </a:defRPr>
            </a:pPr>
            <a:r>
              <a:t>導覽繁瑣</a:t>
            </a:r>
          </a:p>
          <a:p>
            <a:pPr marL="792484" lvl="1" indent="-335284">
              <a:spcBef>
                <a:spcPts val="500"/>
              </a:spcBef>
              <a:buBlip>
                <a:blip r:embed="rId2"/>
              </a:buBlip>
              <a:defRPr sz="2200">
                <a:solidFill>
                  <a:srgbClr val="535353"/>
                </a:solidFill>
              </a:defRPr>
            </a:pPr>
            <a:r>
              <a:t>文字太小</a:t>
            </a:r>
          </a:p>
          <a:p>
            <a:pPr marL="792484" lvl="1" indent="-335284">
              <a:spcBef>
                <a:spcPts val="500"/>
              </a:spcBef>
              <a:buBlip>
                <a:blip r:embed="rId2"/>
              </a:buBlip>
              <a:defRPr sz="2200">
                <a:solidFill>
                  <a:srgbClr val="535353"/>
                </a:solidFill>
              </a:defRPr>
            </a:pPr>
            <a:endParaRPr sz="600"/>
          </a:p>
          <a:p>
            <a:pPr marL="335284" indent="-335284">
              <a:spcBef>
                <a:spcPts val="500"/>
              </a:spcBef>
              <a:buBlip>
                <a:blip r:embed="rId2"/>
              </a:buBlip>
              <a:defRPr sz="2200">
                <a:solidFill>
                  <a:srgbClr val="535353"/>
                </a:solidFill>
              </a:defRPr>
            </a:pPr>
            <a:r>
              <a:t>無法支援的外掛－Flash</a:t>
            </a:r>
          </a:p>
        </p:txBody>
      </p:sp>
      <p:sp>
        <p:nvSpPr>
          <p:cNvPr id="235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rid.png" descr="gr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9857" y="882487"/>
            <a:ext cx="8464286" cy="3940396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不等份的2欄位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不等份的2欄位Grid排版</a:t>
            </a:r>
          </a:p>
        </p:txBody>
      </p:sp>
      <p:sp>
        <p:nvSpPr>
          <p:cNvPr id="510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511" name="rwd-8-4.png" descr="rwd-8-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906" y="1401022"/>
            <a:ext cx="8416188" cy="2701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不等份的2欄位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不等份的2欄位Grid排版</a:t>
            </a:r>
          </a:p>
        </p:txBody>
      </p:sp>
      <p:sp>
        <p:nvSpPr>
          <p:cNvPr id="514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515" name="rwd-8-4.png" descr="rwd-8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906" y="1401022"/>
            <a:ext cx="8416188" cy="2701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更複雜的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更複雜的Grid排版</a:t>
            </a:r>
          </a:p>
        </p:txBody>
      </p:sp>
      <p:sp>
        <p:nvSpPr>
          <p:cNvPr id="518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519" name="grid.png" descr="gr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857" y="882487"/>
            <a:ext cx="8464286" cy="3940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rwd-two-row.png" descr="rwd-two-r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639" y="1291074"/>
            <a:ext cx="8411322" cy="3516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更複雜的Grid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更複雜的Grid排版</a:t>
            </a:r>
          </a:p>
        </p:txBody>
      </p:sp>
      <p:sp>
        <p:nvSpPr>
          <p:cNvPr id="52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524" name="rwd-two-row.png" descr="rwd-two-r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639" y="1291074"/>
            <a:ext cx="8411322" cy="3516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rid.png" descr="gr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857" y="882487"/>
            <a:ext cx="8464286" cy="3940396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排版間距 - Gut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排版間距 - Gutter</a:t>
            </a:r>
          </a:p>
        </p:txBody>
      </p:sp>
      <p:sp>
        <p:nvSpPr>
          <p:cNvPr id="528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529" name="rwd-2row-gust.png" descr="rwd-2row-gu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9506" y="872792"/>
            <a:ext cx="8419588" cy="3940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響應式GRID排版 - Mobile First設計練習"/>
          <p:cNvSpPr txBox="1">
            <a:spLocks noGrp="1"/>
          </p:cNvSpPr>
          <p:nvPr>
            <p:ph type="title"/>
          </p:nvPr>
        </p:nvSpPr>
        <p:spPr>
          <a:xfrm>
            <a:off x="0" y="3886282"/>
            <a:ext cx="6557382" cy="757171"/>
          </a:xfrm>
          <a:prstGeom prst="rect">
            <a:avLst/>
          </a:prstGeom>
        </p:spPr>
        <p:txBody>
          <a:bodyPr/>
          <a:lstStyle/>
          <a:p>
            <a:r>
              <a:t>響應式GRID排版 - Mobile First設計練習</a:t>
            </a:r>
          </a:p>
        </p:txBody>
      </p:sp>
      <p:sp>
        <p:nvSpPr>
          <p:cNvPr id="532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把不同螢幕尺寸的排版畫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把不同螢幕尺寸的排版畫出</a:t>
            </a:r>
          </a:p>
        </p:txBody>
      </p:sp>
      <p:sp>
        <p:nvSpPr>
          <p:cNvPr id="535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536" name="螢幕快照 2016-03-08 下午11.43.50.png" descr="螢幕快照 2016-03-08 下午11.43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210" y="620687"/>
            <a:ext cx="3983905" cy="199679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537" name="螢幕快照 2016-03-08 下午11.40.23.png" descr="螢幕快照 2016-03-08 下午11.40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4848" y="2345517"/>
            <a:ext cx="3532473" cy="2513153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538" name="螢幕快照 2016-03-08 下午11.45.33.png" descr="螢幕快照 2016-03-08 下午11.45.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20940" y="1116168"/>
            <a:ext cx="2189962" cy="2583866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539" name="螢幕快照 2016-03-08 下午11.45.43.png" descr="螢幕快照 2016-03-08 下午11.45.4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86823" y="2456379"/>
            <a:ext cx="1903682" cy="2690485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40" name="桌電"/>
          <p:cNvSpPr/>
          <p:nvPr/>
        </p:nvSpPr>
        <p:spPr>
          <a:xfrm>
            <a:off x="3660028" y="555269"/>
            <a:ext cx="459739" cy="34543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桌電</a:t>
            </a:r>
          </a:p>
        </p:txBody>
      </p:sp>
      <p:sp>
        <p:nvSpPr>
          <p:cNvPr id="541" name="筆電"/>
          <p:cNvSpPr/>
          <p:nvPr/>
        </p:nvSpPr>
        <p:spPr>
          <a:xfrm>
            <a:off x="4032516" y="2235382"/>
            <a:ext cx="459739" cy="34543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筆電</a:t>
            </a:r>
          </a:p>
        </p:txBody>
      </p:sp>
      <p:sp>
        <p:nvSpPr>
          <p:cNvPr id="542" name="平板"/>
          <p:cNvSpPr/>
          <p:nvPr/>
        </p:nvSpPr>
        <p:spPr>
          <a:xfrm>
            <a:off x="6243418" y="975820"/>
            <a:ext cx="459739" cy="34543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平板</a:t>
            </a:r>
          </a:p>
        </p:txBody>
      </p:sp>
      <p:sp>
        <p:nvSpPr>
          <p:cNvPr id="543" name="手機"/>
          <p:cNvSpPr/>
          <p:nvPr/>
        </p:nvSpPr>
        <p:spPr>
          <a:xfrm>
            <a:off x="7827036" y="2235382"/>
            <a:ext cx="459739" cy="34543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手機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esktop Lay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Desktop Layout</a:t>
            </a:r>
          </a:p>
        </p:txBody>
      </p:sp>
      <p:sp>
        <p:nvSpPr>
          <p:cNvPr id="546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547" name="螢幕快照 2016-03-08 下午11.43.50.png" descr="螢幕快照 2016-03-08 下午11.43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268" y="830973"/>
            <a:ext cx="8125464" cy="40726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2" name="群組"/>
          <p:cNvGrpSpPr/>
          <p:nvPr/>
        </p:nvGrpSpPr>
        <p:grpSpPr>
          <a:xfrm>
            <a:off x="519006" y="1418170"/>
            <a:ext cx="8109226" cy="3445321"/>
            <a:chOff x="0" y="0"/>
            <a:chExt cx="8109225" cy="3445320"/>
          </a:xfrm>
        </p:grpSpPr>
        <p:sp>
          <p:nvSpPr>
            <p:cNvPr id="548" name="矩形"/>
            <p:cNvSpPr/>
            <p:nvPr/>
          </p:nvSpPr>
          <p:spPr>
            <a:xfrm>
              <a:off x="0" y="834209"/>
              <a:ext cx="5372567" cy="708183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49" name="矩形"/>
            <p:cNvSpPr/>
            <p:nvPr/>
          </p:nvSpPr>
          <p:spPr>
            <a:xfrm>
              <a:off x="0" y="1583042"/>
              <a:ext cx="5372567" cy="1850705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50" name="矩形"/>
            <p:cNvSpPr/>
            <p:nvPr/>
          </p:nvSpPr>
          <p:spPr>
            <a:xfrm>
              <a:off x="5455385" y="581510"/>
              <a:ext cx="2653841" cy="286381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51" name="矩形"/>
            <p:cNvSpPr/>
            <p:nvPr/>
          </p:nvSpPr>
          <p:spPr>
            <a:xfrm>
              <a:off x="0" y="0"/>
              <a:ext cx="3748817" cy="26923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螢幕快照 2016-03-08 下午11.40.23.png" descr="螢幕快照 2016-03-08 下午11.40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864" y="711373"/>
            <a:ext cx="6209119" cy="4417433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55" name="Notebook Lay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Notebook Layout</a:t>
            </a:r>
          </a:p>
        </p:txBody>
      </p:sp>
      <p:sp>
        <p:nvSpPr>
          <p:cNvPr id="556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grpSp>
        <p:nvGrpSpPr>
          <p:cNvPr id="561" name="群組"/>
          <p:cNvGrpSpPr/>
          <p:nvPr/>
        </p:nvGrpSpPr>
        <p:grpSpPr>
          <a:xfrm>
            <a:off x="1396157" y="1197428"/>
            <a:ext cx="6117648" cy="3433747"/>
            <a:chOff x="0" y="0"/>
            <a:chExt cx="6117646" cy="3433746"/>
          </a:xfrm>
        </p:grpSpPr>
        <p:sp>
          <p:nvSpPr>
            <p:cNvPr id="557" name="矩形"/>
            <p:cNvSpPr/>
            <p:nvPr/>
          </p:nvSpPr>
          <p:spPr>
            <a:xfrm>
              <a:off x="83547" y="870518"/>
              <a:ext cx="3970712" cy="1123995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58" name="矩形"/>
            <p:cNvSpPr/>
            <p:nvPr/>
          </p:nvSpPr>
          <p:spPr>
            <a:xfrm>
              <a:off x="77961" y="2050765"/>
              <a:ext cx="3984606" cy="1382982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59" name="矩形"/>
            <p:cNvSpPr/>
            <p:nvPr/>
          </p:nvSpPr>
          <p:spPr>
            <a:xfrm>
              <a:off x="4133650" y="521431"/>
              <a:ext cx="1983997" cy="2903033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60" name="矩形"/>
            <p:cNvSpPr/>
            <p:nvPr/>
          </p:nvSpPr>
          <p:spPr>
            <a:xfrm>
              <a:off x="0" y="0"/>
              <a:ext cx="3657009" cy="342460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1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ablet Lay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Tablet Layout</a:t>
            </a:r>
          </a:p>
        </p:txBody>
      </p:sp>
      <p:pic>
        <p:nvPicPr>
          <p:cNvPr id="564" name="螢幕快照 2016-03-08 下午11.45.33.png" descr="螢幕快照 2016-03-08 下午11.4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4183" y="34749"/>
            <a:ext cx="4300483" cy="5074002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65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grpSp>
        <p:nvGrpSpPr>
          <p:cNvPr id="570" name="群組"/>
          <p:cNvGrpSpPr/>
          <p:nvPr/>
        </p:nvGrpSpPr>
        <p:grpSpPr>
          <a:xfrm>
            <a:off x="4046537" y="577066"/>
            <a:ext cx="4117166" cy="4321050"/>
            <a:chOff x="0" y="0"/>
            <a:chExt cx="4117164" cy="4321049"/>
          </a:xfrm>
        </p:grpSpPr>
        <p:sp>
          <p:nvSpPr>
            <p:cNvPr id="566" name="矩形"/>
            <p:cNvSpPr/>
            <p:nvPr/>
          </p:nvSpPr>
          <p:spPr>
            <a:xfrm>
              <a:off x="0" y="1110572"/>
              <a:ext cx="4055292" cy="1004869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67" name="矩形"/>
            <p:cNvSpPr/>
            <p:nvPr/>
          </p:nvSpPr>
          <p:spPr>
            <a:xfrm>
              <a:off x="8297" y="2159799"/>
              <a:ext cx="4059657" cy="1458690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68" name="矩形"/>
            <p:cNvSpPr/>
            <p:nvPr/>
          </p:nvSpPr>
          <p:spPr>
            <a:xfrm>
              <a:off x="17347" y="3674992"/>
              <a:ext cx="4053396" cy="64605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69" name="矩形"/>
            <p:cNvSpPr/>
            <p:nvPr/>
          </p:nvSpPr>
          <p:spPr>
            <a:xfrm>
              <a:off x="14023" y="0"/>
              <a:ext cx="4103142" cy="686740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跨平台顯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4925">
              <a:defRPr sz="2576" cap="all">
                <a:solidFill>
                  <a:srgbClr val="535353"/>
                </a:solidFill>
              </a:defRPr>
            </a:lvl1pPr>
          </a:lstStyle>
          <a:p>
            <a:r>
              <a:t>跨平台顯示</a:t>
            </a:r>
          </a:p>
        </p:txBody>
      </p:sp>
      <p:sp>
        <p:nvSpPr>
          <p:cNvPr id="238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39" name="rwd.png" descr="rw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0182" y="1247222"/>
            <a:ext cx="6363636" cy="3210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hone Lay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Phone Layout</a:t>
            </a:r>
          </a:p>
        </p:txBody>
      </p:sp>
      <p:sp>
        <p:nvSpPr>
          <p:cNvPr id="57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pic>
        <p:nvPicPr>
          <p:cNvPr id="574" name="螢幕快照 2016-03-08 下午11.45.43.png" descr="螢幕快照 2016-03-08 下午11.45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136" y="173383"/>
            <a:ext cx="3393980" cy="479673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grpSp>
        <p:nvGrpSpPr>
          <p:cNvPr id="579" name="群組"/>
          <p:cNvGrpSpPr/>
          <p:nvPr/>
        </p:nvGrpSpPr>
        <p:grpSpPr>
          <a:xfrm>
            <a:off x="5142894" y="516987"/>
            <a:ext cx="3392149" cy="4561366"/>
            <a:chOff x="0" y="0"/>
            <a:chExt cx="3392148" cy="4561364"/>
          </a:xfrm>
        </p:grpSpPr>
        <p:sp>
          <p:nvSpPr>
            <p:cNvPr id="575" name="矩形"/>
            <p:cNvSpPr/>
            <p:nvPr/>
          </p:nvSpPr>
          <p:spPr>
            <a:xfrm>
              <a:off x="0" y="1098426"/>
              <a:ext cx="3343439" cy="161302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76" name="矩形"/>
            <p:cNvSpPr/>
            <p:nvPr/>
          </p:nvSpPr>
          <p:spPr>
            <a:xfrm>
              <a:off x="24947" y="2730829"/>
              <a:ext cx="3367202" cy="1127975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77" name="矩形"/>
            <p:cNvSpPr/>
            <p:nvPr/>
          </p:nvSpPr>
          <p:spPr>
            <a:xfrm>
              <a:off x="19869" y="3915308"/>
              <a:ext cx="3302974" cy="64605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78" name="矩形"/>
            <p:cNvSpPr/>
            <p:nvPr/>
          </p:nvSpPr>
          <p:spPr>
            <a:xfrm>
              <a:off x="80285" y="0"/>
              <a:ext cx="3228901" cy="686740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1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螢幕快照 2016-03-08 下午11.45.43.png" descr="螢幕快照 2016-03-08 下午11.45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4074" y="1024272"/>
            <a:ext cx="1795406" cy="25374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82" name="從手機開始排版－Mobile First"/>
          <p:cNvSpPr txBox="1">
            <a:spLocks noGrp="1"/>
          </p:cNvSpPr>
          <p:nvPr>
            <p:ph type="title"/>
          </p:nvPr>
        </p:nvSpPr>
        <p:spPr>
          <a:xfrm>
            <a:off x="15492" y="15492"/>
            <a:ext cx="4193346" cy="54051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548"/>
            </a:lvl1pPr>
          </a:lstStyle>
          <a:p>
            <a:r>
              <a:t>從手機開始排版－Mobile First</a:t>
            </a:r>
          </a:p>
        </p:txBody>
      </p:sp>
      <p:sp>
        <p:nvSpPr>
          <p:cNvPr id="58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grpSp>
        <p:nvGrpSpPr>
          <p:cNvPr id="586" name="群組"/>
          <p:cNvGrpSpPr/>
          <p:nvPr/>
        </p:nvGrpSpPr>
        <p:grpSpPr>
          <a:xfrm>
            <a:off x="4381469" y="38313"/>
            <a:ext cx="1719917" cy="5066874"/>
            <a:chOff x="0" y="0"/>
            <a:chExt cx="1719915" cy="5066872"/>
          </a:xfrm>
        </p:grpSpPr>
        <p:pic>
          <p:nvPicPr>
            <p:cNvPr id="584" name="螢幕快照 2016-03-09 下午10.03.12.png" descr="螢幕快照 2016-03-09 下午10.03.1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1719916" cy="27579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5" name="螢幕快照 2016-03-09 下午10.03.33.png" descr="螢幕快照 2016-03-09 下午10.03.33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2751403"/>
              <a:ext cx="1719916" cy="2315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90" name="群組"/>
          <p:cNvGrpSpPr/>
          <p:nvPr/>
        </p:nvGrpSpPr>
        <p:grpSpPr>
          <a:xfrm>
            <a:off x="4387407" y="237418"/>
            <a:ext cx="1665601" cy="2543144"/>
            <a:chOff x="0" y="0"/>
            <a:chExt cx="1665600" cy="2543142"/>
          </a:xfrm>
        </p:grpSpPr>
        <p:sp>
          <p:nvSpPr>
            <p:cNvPr id="587" name="矩形"/>
            <p:cNvSpPr/>
            <p:nvPr/>
          </p:nvSpPr>
          <p:spPr>
            <a:xfrm>
              <a:off x="0" y="0"/>
              <a:ext cx="1665601" cy="174712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88" name="矩形"/>
            <p:cNvSpPr/>
            <p:nvPr/>
          </p:nvSpPr>
          <p:spPr>
            <a:xfrm>
              <a:off x="7828" y="1306186"/>
              <a:ext cx="954377" cy="123695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89" name="矩形"/>
            <p:cNvSpPr/>
            <p:nvPr/>
          </p:nvSpPr>
          <p:spPr>
            <a:xfrm>
              <a:off x="0" y="0"/>
              <a:ext cx="1665601" cy="174712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93" name="群組"/>
          <p:cNvGrpSpPr/>
          <p:nvPr/>
        </p:nvGrpSpPr>
        <p:grpSpPr>
          <a:xfrm>
            <a:off x="694840" y="1757556"/>
            <a:ext cx="3558563" cy="751839"/>
            <a:chOff x="0" y="0"/>
            <a:chExt cx="3558561" cy="751838"/>
          </a:xfrm>
        </p:grpSpPr>
        <p:sp>
          <p:nvSpPr>
            <p:cNvPr id="591" name="從手機版開始修改…"/>
            <p:cNvSpPr/>
            <p:nvPr/>
          </p:nvSpPr>
          <p:spPr>
            <a:xfrm>
              <a:off x="0" y="0"/>
              <a:ext cx="1958338" cy="751838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從手機版開始修改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讓兩張圖片同一列</a:t>
              </a:r>
            </a:p>
          </p:txBody>
        </p:sp>
        <p:sp>
          <p:nvSpPr>
            <p:cNvPr id="592" name="箭頭"/>
            <p:cNvSpPr/>
            <p:nvPr/>
          </p:nvSpPr>
          <p:spPr>
            <a:xfrm>
              <a:off x="2288561" y="158299"/>
              <a:ext cx="1270001" cy="435240"/>
            </a:xfrm>
            <a:prstGeom prst="rightArrow">
              <a:avLst>
                <a:gd name="adj1" fmla="val 32000"/>
                <a:gd name="adj2" fmla="val 186748"/>
              </a:avLst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94" name="矩形"/>
          <p:cNvSpPr/>
          <p:nvPr/>
        </p:nvSpPr>
        <p:spPr>
          <a:xfrm>
            <a:off x="7047298" y="2621530"/>
            <a:ext cx="1766464" cy="639090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95" name="箭頭"/>
          <p:cNvSpPr/>
          <p:nvPr/>
        </p:nvSpPr>
        <p:spPr>
          <a:xfrm>
            <a:off x="5682882" y="1950058"/>
            <a:ext cx="1270001" cy="435239"/>
          </a:xfrm>
          <a:prstGeom prst="rightArrow">
            <a:avLst>
              <a:gd name="adj1" fmla="val 32000"/>
              <a:gd name="adj2" fmla="val 186748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6" name="矩形"/>
          <p:cNvSpPr/>
          <p:nvPr/>
        </p:nvSpPr>
        <p:spPr>
          <a:xfrm>
            <a:off x="7038544" y="1231332"/>
            <a:ext cx="1766465" cy="339429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" grpId="1" animBg="1" advAuto="0"/>
      <p:bldP spid="593" grpId="2" animBg="1" advAuto="0"/>
      <p:bldP spid="594" grpId="3" animBg="1" advAuto="0"/>
      <p:bldP spid="595" grpId="4" animBg="1" advAuto="0"/>
      <p:bldP spid="596" grpId="5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RWD 設計重點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RWD 設計重點</a:t>
            </a:r>
          </a:p>
        </p:txBody>
      </p:sp>
      <p:sp>
        <p:nvSpPr>
          <p:cNvPr id="599" name="row-col排版結構…"/>
          <p:cNvSpPr txBox="1">
            <a:spLocks noGrp="1"/>
          </p:cNvSpPr>
          <p:nvPr>
            <p:ph type="body" sz="quarter" idx="1"/>
          </p:nvPr>
        </p:nvSpPr>
        <p:spPr>
          <a:xfrm>
            <a:off x="545622" y="1199412"/>
            <a:ext cx="2918738" cy="30435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row-col排版結構</a:t>
            </a:r>
          </a:p>
          <a:p>
            <a:pPr>
              <a:buBlip>
                <a:blip r:embed="rId2"/>
              </a:buBlip>
            </a:pPr>
            <a:r>
              <a:t>row類別：設定flex排版</a:t>
            </a:r>
          </a:p>
          <a:p>
            <a:pPr>
              <a:buBlip>
                <a:blip r:embed="rId2"/>
              </a:buBlip>
            </a:pPr>
            <a:r>
              <a:t>col類別：設定寬度佔比(百分比)</a:t>
            </a:r>
          </a:p>
        </p:txBody>
      </p:sp>
      <p:sp>
        <p:nvSpPr>
          <p:cNvPr id="600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grpSp>
        <p:nvGrpSpPr>
          <p:cNvPr id="608" name="群組"/>
          <p:cNvGrpSpPr/>
          <p:nvPr/>
        </p:nvGrpSpPr>
        <p:grpSpPr>
          <a:xfrm>
            <a:off x="4118527" y="898402"/>
            <a:ext cx="4095164" cy="3346696"/>
            <a:chOff x="0" y="0"/>
            <a:chExt cx="4095162" cy="3346695"/>
          </a:xfrm>
        </p:grpSpPr>
        <p:grpSp>
          <p:nvGrpSpPr>
            <p:cNvPr id="604" name="群組"/>
            <p:cNvGrpSpPr/>
            <p:nvPr/>
          </p:nvGrpSpPr>
          <p:grpSpPr>
            <a:xfrm>
              <a:off x="1118275" y="-1"/>
              <a:ext cx="2976888" cy="3346697"/>
              <a:chOff x="0" y="0"/>
              <a:chExt cx="2976887" cy="3346695"/>
            </a:xfrm>
          </p:grpSpPr>
          <p:sp>
            <p:nvSpPr>
              <p:cNvPr id="601" name="矩形"/>
              <p:cNvSpPr/>
              <p:nvPr/>
            </p:nvSpPr>
            <p:spPr>
              <a:xfrm>
                <a:off x="-1" y="0"/>
                <a:ext cx="2976889" cy="127393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02" name="矩形"/>
              <p:cNvSpPr/>
              <p:nvPr/>
            </p:nvSpPr>
            <p:spPr>
              <a:xfrm>
                <a:off x="0" y="1277630"/>
                <a:ext cx="2976888" cy="1493013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03" name="矩形"/>
              <p:cNvSpPr/>
              <p:nvPr/>
            </p:nvSpPr>
            <p:spPr>
              <a:xfrm>
                <a:off x="-1" y="2774340"/>
                <a:ext cx="2976889" cy="57235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05" name="&lt;row /&gt;"/>
            <p:cNvSpPr txBox="1"/>
            <p:nvPr/>
          </p:nvSpPr>
          <p:spPr>
            <a:xfrm>
              <a:off x="0" y="366650"/>
              <a:ext cx="91974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r>
                <a:t>&lt;row /&gt;</a:t>
              </a:r>
            </a:p>
          </p:txBody>
        </p:sp>
        <p:sp>
          <p:nvSpPr>
            <p:cNvPr id="606" name="&lt;row /&gt;"/>
            <p:cNvSpPr txBox="1"/>
            <p:nvPr/>
          </p:nvSpPr>
          <p:spPr>
            <a:xfrm>
              <a:off x="0" y="1913893"/>
              <a:ext cx="91974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r>
                <a:t>&lt;row /&gt;</a:t>
              </a:r>
            </a:p>
          </p:txBody>
        </p:sp>
        <p:sp>
          <p:nvSpPr>
            <p:cNvPr id="607" name="&lt;row /&gt;"/>
            <p:cNvSpPr txBox="1"/>
            <p:nvPr/>
          </p:nvSpPr>
          <p:spPr>
            <a:xfrm>
              <a:off x="0" y="2893607"/>
              <a:ext cx="91974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r>
                <a:t>&lt;row /&gt;</a:t>
              </a:r>
            </a:p>
          </p:txBody>
        </p:sp>
      </p:grpSp>
      <p:grpSp>
        <p:nvGrpSpPr>
          <p:cNvPr id="613" name="群組"/>
          <p:cNvGrpSpPr/>
          <p:nvPr/>
        </p:nvGrpSpPr>
        <p:grpSpPr>
          <a:xfrm>
            <a:off x="5232191" y="931204"/>
            <a:ext cx="2986111" cy="1175573"/>
            <a:chOff x="0" y="0"/>
            <a:chExt cx="2986110" cy="1175572"/>
          </a:xfrm>
        </p:grpSpPr>
        <p:sp>
          <p:nvSpPr>
            <p:cNvPr id="609" name="矩形"/>
            <p:cNvSpPr/>
            <p:nvPr/>
          </p:nvSpPr>
          <p:spPr>
            <a:xfrm>
              <a:off x="0" y="0"/>
              <a:ext cx="1974907" cy="1175573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chemeClr val="accent3">
                  <a:satOff val="-6373"/>
                  <a:lumOff val="-10823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矩形"/>
            <p:cNvSpPr/>
            <p:nvPr/>
          </p:nvSpPr>
          <p:spPr>
            <a:xfrm>
              <a:off x="2025062" y="0"/>
              <a:ext cx="961049" cy="1175573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chemeClr val="accent3">
                  <a:satOff val="-6373"/>
                  <a:lumOff val="-10823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&lt;col /&gt;"/>
            <p:cNvSpPr txBox="1"/>
            <p:nvPr/>
          </p:nvSpPr>
          <p:spPr>
            <a:xfrm>
              <a:off x="635756" y="331445"/>
              <a:ext cx="91974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r>
                <a:t>&lt;col /&gt;</a:t>
              </a:r>
            </a:p>
          </p:txBody>
        </p:sp>
        <p:sp>
          <p:nvSpPr>
            <p:cNvPr id="612" name="&lt;col /&gt;"/>
            <p:cNvSpPr txBox="1"/>
            <p:nvPr/>
          </p:nvSpPr>
          <p:spPr>
            <a:xfrm>
              <a:off x="2045713" y="331445"/>
              <a:ext cx="91974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r>
                <a:t>&lt;col /&gt;</a:t>
              </a:r>
            </a:p>
          </p:txBody>
        </p:sp>
      </p:grpSp>
      <p:grpSp>
        <p:nvGrpSpPr>
          <p:cNvPr id="626" name="群組"/>
          <p:cNvGrpSpPr/>
          <p:nvPr/>
        </p:nvGrpSpPr>
        <p:grpSpPr>
          <a:xfrm>
            <a:off x="5228267" y="2187087"/>
            <a:ext cx="3044759" cy="1414731"/>
            <a:chOff x="0" y="0"/>
            <a:chExt cx="3044758" cy="1414729"/>
          </a:xfrm>
        </p:grpSpPr>
        <p:sp>
          <p:nvSpPr>
            <p:cNvPr id="614" name="矩形"/>
            <p:cNvSpPr/>
            <p:nvPr/>
          </p:nvSpPr>
          <p:spPr>
            <a:xfrm>
              <a:off x="1008140" y="0"/>
              <a:ext cx="961048" cy="657470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矩形"/>
            <p:cNvSpPr/>
            <p:nvPr/>
          </p:nvSpPr>
          <p:spPr>
            <a:xfrm>
              <a:off x="0" y="0"/>
              <a:ext cx="961048" cy="657470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矩形"/>
            <p:cNvSpPr/>
            <p:nvPr/>
          </p:nvSpPr>
          <p:spPr>
            <a:xfrm>
              <a:off x="2016279" y="0"/>
              <a:ext cx="961048" cy="657470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矩形"/>
            <p:cNvSpPr/>
            <p:nvPr/>
          </p:nvSpPr>
          <p:spPr>
            <a:xfrm>
              <a:off x="1008140" y="757259"/>
              <a:ext cx="961048" cy="657471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矩形"/>
            <p:cNvSpPr/>
            <p:nvPr/>
          </p:nvSpPr>
          <p:spPr>
            <a:xfrm>
              <a:off x="0" y="757259"/>
              <a:ext cx="961048" cy="657471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矩形"/>
            <p:cNvSpPr/>
            <p:nvPr/>
          </p:nvSpPr>
          <p:spPr>
            <a:xfrm>
              <a:off x="2016279" y="757259"/>
              <a:ext cx="961048" cy="657471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&lt;col /&gt;"/>
            <p:cNvSpPr txBox="1"/>
            <p:nvPr/>
          </p:nvSpPr>
          <p:spPr>
            <a:xfrm>
              <a:off x="58924" y="146516"/>
              <a:ext cx="91974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&lt;col /&gt;</a:t>
              </a:r>
            </a:p>
          </p:txBody>
        </p:sp>
        <p:sp>
          <p:nvSpPr>
            <p:cNvPr id="621" name="&lt;col /&gt;"/>
            <p:cNvSpPr txBox="1"/>
            <p:nvPr/>
          </p:nvSpPr>
          <p:spPr>
            <a:xfrm>
              <a:off x="1089507" y="146516"/>
              <a:ext cx="91974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&lt;col /&gt;</a:t>
              </a:r>
            </a:p>
          </p:txBody>
        </p:sp>
        <p:sp>
          <p:nvSpPr>
            <p:cNvPr id="622" name="&lt;col /&gt;"/>
            <p:cNvSpPr txBox="1"/>
            <p:nvPr/>
          </p:nvSpPr>
          <p:spPr>
            <a:xfrm>
              <a:off x="2125012" y="143736"/>
              <a:ext cx="91974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&lt;col /&gt;</a:t>
              </a:r>
            </a:p>
          </p:txBody>
        </p:sp>
        <p:sp>
          <p:nvSpPr>
            <p:cNvPr id="623" name="&lt;col /&gt;"/>
            <p:cNvSpPr txBox="1"/>
            <p:nvPr/>
          </p:nvSpPr>
          <p:spPr>
            <a:xfrm>
              <a:off x="56462" y="905165"/>
              <a:ext cx="919747" cy="364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&lt;col /&gt;</a:t>
              </a:r>
            </a:p>
          </p:txBody>
        </p:sp>
        <p:sp>
          <p:nvSpPr>
            <p:cNvPr id="624" name="&lt;col /&gt;"/>
            <p:cNvSpPr txBox="1"/>
            <p:nvPr/>
          </p:nvSpPr>
          <p:spPr>
            <a:xfrm>
              <a:off x="1087046" y="905165"/>
              <a:ext cx="919747" cy="364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&lt;col /&gt;</a:t>
              </a:r>
            </a:p>
          </p:txBody>
        </p:sp>
        <p:sp>
          <p:nvSpPr>
            <p:cNvPr id="625" name="&lt;col /&gt;"/>
            <p:cNvSpPr txBox="1"/>
            <p:nvPr/>
          </p:nvSpPr>
          <p:spPr>
            <a:xfrm>
              <a:off x="2122551" y="902385"/>
              <a:ext cx="919747" cy="364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&lt;col /&gt;</a:t>
              </a:r>
            </a:p>
          </p:txBody>
        </p:sp>
      </p:grpSp>
      <p:grpSp>
        <p:nvGrpSpPr>
          <p:cNvPr id="629" name="群組"/>
          <p:cNvGrpSpPr/>
          <p:nvPr/>
        </p:nvGrpSpPr>
        <p:grpSpPr>
          <a:xfrm>
            <a:off x="5227800" y="3694828"/>
            <a:ext cx="2994894" cy="515118"/>
            <a:chOff x="0" y="0"/>
            <a:chExt cx="2994892" cy="515117"/>
          </a:xfrm>
        </p:grpSpPr>
        <p:sp>
          <p:nvSpPr>
            <p:cNvPr id="627" name="矩形"/>
            <p:cNvSpPr/>
            <p:nvPr/>
          </p:nvSpPr>
          <p:spPr>
            <a:xfrm>
              <a:off x="0" y="0"/>
              <a:ext cx="2994893" cy="51511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1">
                  <a:satOff val="-4409"/>
                  <a:lumOff val="-10509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&lt;col /&gt;"/>
            <p:cNvSpPr txBox="1"/>
            <p:nvPr/>
          </p:nvSpPr>
          <p:spPr>
            <a:xfrm>
              <a:off x="1098290" y="75340"/>
              <a:ext cx="91974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&lt;col /&gt;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1" animBg="1" advAuto="0"/>
      <p:bldP spid="613" grpId="2" animBg="1" advAuto="0"/>
      <p:bldP spid="626" grpId="3" animBg="1" advAuto="0"/>
      <p:bldP spid="629" grpId="4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依據12欄位GRID排版設定12種寬度百分比類別"/>
          <p:cNvSpPr txBox="1">
            <a:spLocks noGrp="1"/>
          </p:cNvSpPr>
          <p:nvPr>
            <p:ph type="title"/>
          </p:nvPr>
        </p:nvSpPr>
        <p:spPr>
          <a:xfrm>
            <a:off x="15492" y="15492"/>
            <a:ext cx="7140047" cy="540519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依據12欄位GRID排版設定12種寬度百分比類別</a:t>
            </a:r>
          </a:p>
        </p:txBody>
      </p:sp>
      <p:sp>
        <p:nvSpPr>
          <p:cNvPr id="632" name=".row類別設定margin: 0 -10px，讓排版可以利用左右小於零的margin達到左右切齊的排版…"/>
          <p:cNvSpPr txBox="1">
            <a:spLocks noGrp="1"/>
          </p:cNvSpPr>
          <p:nvPr>
            <p:ph type="body" sz="quarter" idx="1"/>
          </p:nvPr>
        </p:nvSpPr>
        <p:spPr>
          <a:xfrm>
            <a:off x="282826" y="915788"/>
            <a:ext cx="8578348" cy="1028403"/>
          </a:xfrm>
          <a:prstGeom prst="rect">
            <a:avLst/>
          </a:prstGeom>
        </p:spPr>
        <p:txBody>
          <a:bodyPr/>
          <a:lstStyle/>
          <a:p>
            <a:pPr marL="318897" indent="-318897" defTabSz="850391">
              <a:spcBef>
                <a:spcPts val="300"/>
              </a:spcBef>
              <a:buBlip>
                <a:blip r:embed="rId2"/>
              </a:buBlip>
              <a:defRPr sz="1674"/>
            </a:pPr>
            <a:r>
              <a:t>.row類別設定margin: 0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-10px</a:t>
            </a:r>
            <a:r>
              <a:t>，讓排版可以利用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左右小於零</a:t>
            </a:r>
            <a:r>
              <a:t>的margin達到左右切齊的排版</a:t>
            </a:r>
          </a:p>
          <a:p>
            <a:pPr marL="318897" indent="-318897" defTabSz="850391">
              <a:spcBef>
                <a:spcPts val="300"/>
              </a:spcBef>
              <a:buBlip>
                <a:blip r:embed="rId2"/>
              </a:buBlip>
              <a:defRPr sz="1674"/>
            </a:pPr>
            <a:r>
              <a:t>.col類別設定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padding</a:t>
            </a:r>
            <a:r>
              <a:t>: 0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10px</a:t>
            </a:r>
            <a:r>
              <a:t>，設定左右10px padding 為grid之間的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gutter (20px)</a:t>
            </a:r>
          </a:p>
        </p:txBody>
      </p:sp>
      <p:sp>
        <p:nvSpPr>
          <p:cNvPr id="63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634" name="螢幕快照 2018-10-01 下午1.44.30.png" descr="螢幕快照 2018-10-01 下午1.44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8803" y="2268298"/>
            <a:ext cx="1873131" cy="229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螢幕快照 2018-10-01 下午1.44.39.png" descr="螢幕快照 2018-10-01 下午1.44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3793" y="2303968"/>
            <a:ext cx="2283141" cy="2221014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矩形"/>
          <p:cNvSpPr/>
          <p:nvPr/>
        </p:nvSpPr>
        <p:spPr>
          <a:xfrm>
            <a:off x="6406493" y="3310493"/>
            <a:ext cx="2257741" cy="207964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637" name=".利用.col-xs-n類別，設定元件的百分比寬度…"/>
          <p:cNvSpPr txBox="1"/>
          <p:nvPr/>
        </p:nvSpPr>
        <p:spPr>
          <a:xfrm>
            <a:off x="273581" y="2430152"/>
            <a:ext cx="3728037" cy="1792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marL="294894" indent="-294894" defTabSz="786384">
              <a:lnSpc>
                <a:spcPct val="120000"/>
              </a:lnSpc>
              <a:spcBef>
                <a:spcPts val="300"/>
              </a:spcBef>
              <a:buSzPct val="100000"/>
              <a:buBlip>
                <a:blip r:embed="rId2"/>
              </a:buBlip>
              <a:defRPr sz="1548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.利用.col-xs-n類別，設定元件的百分比寬度</a:t>
            </a:r>
          </a:p>
          <a:p>
            <a:pPr marL="294894" indent="-294894" defTabSz="786384">
              <a:lnSpc>
                <a:spcPct val="120000"/>
              </a:lnSpc>
              <a:spcBef>
                <a:spcPts val="300"/>
              </a:spcBef>
              <a:buSzPct val="100000"/>
              <a:buBlip>
                <a:blip r:embed="rId2"/>
              </a:buBlip>
              <a:defRPr sz="1548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這些類別專門給手機排版時使用</a:t>
            </a:r>
          </a:p>
          <a:p>
            <a:pPr marL="294894" indent="-294894" defTabSz="786384">
              <a:lnSpc>
                <a:spcPct val="120000"/>
              </a:lnSpc>
              <a:spcBef>
                <a:spcPts val="300"/>
              </a:spcBef>
              <a:buSzPct val="100000"/>
              <a:buBlip>
                <a:blip r:embed="rId2"/>
              </a:buBlip>
              <a:defRPr sz="1548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預設就是給手機排版，所以不需要media-queries 條件設定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修改兩張圖的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修改兩張圖的排版</a:t>
            </a:r>
          </a:p>
        </p:txBody>
      </p:sp>
      <p:sp>
        <p:nvSpPr>
          <p:cNvPr id="640" name="在最外面加入類別row，兩張圖分別加入類別col和col-xs-6調整格式…"/>
          <p:cNvSpPr txBox="1">
            <a:spLocks noGrp="1"/>
          </p:cNvSpPr>
          <p:nvPr>
            <p:ph type="body" sz="half" idx="1"/>
          </p:nvPr>
        </p:nvSpPr>
        <p:spPr>
          <a:xfrm>
            <a:off x="459964" y="1659824"/>
            <a:ext cx="4571373" cy="2062357"/>
          </a:xfrm>
          <a:prstGeom prst="rect">
            <a:avLst/>
          </a:prstGeom>
        </p:spPr>
        <p:txBody>
          <a:bodyPr/>
          <a:lstStyle/>
          <a:p>
            <a:pPr marL="329184" indent="-329184" defTabSz="877823">
              <a:spcBef>
                <a:spcPts val="300"/>
              </a:spcBef>
              <a:buBlip>
                <a:blip r:embed="rId2"/>
              </a:buBlip>
              <a:defRPr sz="1727"/>
            </a:pPr>
            <a:r>
              <a:t>在最外面加入類別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row，</a:t>
            </a:r>
            <a:r>
              <a:t>兩張圖分別加入類別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col</a:t>
            </a:r>
            <a:r>
              <a:t>和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col-xs-6</a:t>
            </a:r>
            <a:r>
              <a:t>調整格式</a:t>
            </a:r>
          </a:p>
          <a:p>
            <a:pPr marL="329184" indent="-329184" defTabSz="877823">
              <a:spcBef>
                <a:spcPts val="300"/>
              </a:spcBef>
              <a:buBlip>
                <a:blip r:embed="rId2"/>
              </a:buBlip>
              <a:defRPr sz="1727"/>
            </a:pPr>
            <a:r>
              <a:t>目標</a:t>
            </a:r>
          </a:p>
          <a:p>
            <a:pPr marL="768095" lvl="1" indent="-329184" defTabSz="877823">
              <a:spcBef>
                <a:spcPts val="300"/>
              </a:spcBef>
              <a:buBlip>
                <a:blip r:embed="rId2"/>
              </a:buBlip>
              <a:defRPr sz="1727"/>
            </a:pPr>
            <a:r>
              <a:t>讓兩張圖以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flexbox</a:t>
            </a:r>
            <a:r>
              <a:t>方式排版</a:t>
            </a:r>
          </a:p>
          <a:p>
            <a:pPr marL="768095" lvl="1" indent="-329184" defTabSz="877823">
              <a:spcBef>
                <a:spcPts val="300"/>
              </a:spcBef>
              <a:buBlip>
                <a:blip r:embed="rId2"/>
              </a:buBlip>
              <a:defRPr sz="1727"/>
            </a:pPr>
            <a:r>
              <a:t>兩張圖寬度各佔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row</a:t>
            </a:r>
            <a:r>
              <a:t>寬度的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50%</a:t>
            </a:r>
          </a:p>
        </p:txBody>
      </p:sp>
      <p:sp>
        <p:nvSpPr>
          <p:cNvPr id="641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pic>
        <p:nvPicPr>
          <p:cNvPr id="642" name="螢幕快照 2016-03-09 下午10.39.54.png" descr="螢幕快照 2016-03-09 下午10.39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6805" y="1145567"/>
            <a:ext cx="3370510" cy="3273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RWD 格式的命名原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RWD 格式的命名原則</a:t>
            </a:r>
          </a:p>
        </p:txBody>
      </p:sp>
      <p:sp>
        <p:nvSpPr>
          <p:cNvPr id="645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646" name="螢幕快照 2016-03-05 下午11.06.28.png" descr="螢幕快照 2016-03-05 下午11.06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013" y="1901019"/>
            <a:ext cx="4953974" cy="1341462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  <p:sp>
        <p:nvSpPr>
          <p:cNvPr id="647" name="矩形"/>
          <p:cNvSpPr/>
          <p:nvPr/>
        </p:nvSpPr>
        <p:spPr>
          <a:xfrm>
            <a:off x="2125960" y="1936456"/>
            <a:ext cx="3782906" cy="269239"/>
          </a:xfrm>
          <a:prstGeom prst="rect">
            <a:avLst/>
          </a:prstGeom>
          <a:ln w="25400">
            <a:solidFill>
              <a:srgbClr val="FFFC7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手機排版OK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手機排版OK！</a:t>
            </a:r>
          </a:p>
        </p:txBody>
      </p:sp>
      <p:sp>
        <p:nvSpPr>
          <p:cNvPr id="650" name="原則上，手機版的fluid一列一個元件的方式排版…"/>
          <p:cNvSpPr txBox="1">
            <a:spLocks noGrp="1"/>
          </p:cNvSpPr>
          <p:nvPr>
            <p:ph type="body" sz="half" idx="1"/>
          </p:nvPr>
        </p:nvSpPr>
        <p:spPr>
          <a:xfrm>
            <a:off x="457200" y="962900"/>
            <a:ext cx="4953973" cy="379743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原則上，手機版的fluid一列一個元件的方式排版</a:t>
            </a:r>
          </a:p>
          <a:p>
            <a:pPr>
              <a:buBlip>
                <a:blip r:embed="rId2"/>
              </a:buBlip>
            </a:pPr>
            <a:r>
              <a:t>較不重要的項目，可以考慮一列兩個元件(各佔50%寬度</a:t>
            </a:r>
            <a:r>
              <a:rPr/>
              <a:t>)</a:t>
            </a:r>
            <a:r>
              <a:rPr smtClean="0"/>
              <a:t>的方式排版</a:t>
            </a:r>
            <a:endParaRPr lang="en-US" smtClean="0"/>
          </a:p>
          <a:p>
            <a:r>
              <a:rPr lang="en-US" altLang="zh-TW" smtClean="0"/>
              <a:t>.col</a:t>
            </a:r>
            <a:r>
              <a:rPr lang="zh-TW" altLang="en-US" smtClean="0"/>
              <a:t>類別及</a:t>
            </a:r>
            <a:r>
              <a:rPr lang="en-US" altLang="zh-TW" smtClean="0"/>
              <a:t>col-xs-n</a:t>
            </a:r>
            <a:r>
              <a:rPr lang="zh-TW" altLang="en-US" smtClean="0"/>
              <a:t>類別在</a:t>
            </a:r>
            <a:r>
              <a:rPr lang="en-US" altLang="zh-TW" smtClean="0"/>
              <a:t>CSS</a:t>
            </a:r>
            <a:r>
              <a:rPr lang="zh-TW" altLang="en-US" smtClean="0"/>
              <a:t>的宣告順序很重要，不受</a:t>
            </a:r>
            <a:r>
              <a:rPr lang="en-US" altLang="zh-TW" smtClean="0"/>
              <a:t>HTML</a:t>
            </a:r>
            <a:r>
              <a:rPr lang="zh-TW" altLang="en-US" smtClean="0"/>
              <a:t>使用順序的影響</a:t>
            </a:r>
            <a:endParaRPr/>
          </a:p>
        </p:txBody>
      </p:sp>
      <p:sp>
        <p:nvSpPr>
          <p:cNvPr id="651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pic>
        <p:nvPicPr>
          <p:cNvPr id="652" name="螢幕快照 2016-03-09 下午11.00.10.png" descr="螢幕快照 2016-03-09 下午11.00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1078" y="717777"/>
            <a:ext cx="2596753" cy="4298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655" name="練習Mobile First，在預設的CSS格式利用col-xs-n設定排版的寬度"/>
          <p:cNvSpPr txBox="1"/>
          <p:nvPr/>
        </p:nvSpPr>
        <p:spPr>
          <a:xfrm>
            <a:off x="1288445" y="1823193"/>
            <a:ext cx="5594065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練習Mobile First，在預設的CSS格式利用col-xs-n設定排版的寬度</a:t>
            </a:r>
          </a:p>
        </p:txBody>
      </p:sp>
      <p:sp>
        <p:nvSpPr>
          <p:cNvPr id="656" name="課堂練習_4："/>
          <p:cNvSpPr txBox="1">
            <a:spLocks noGrp="1"/>
          </p:cNvSpPr>
          <p:nvPr>
            <p:ph type="body" sz="quarter" idx="1"/>
          </p:nvPr>
        </p:nvSpPr>
        <p:spPr>
          <a:xfrm>
            <a:off x="857253" y="928675"/>
            <a:ext cx="2714614" cy="642932"/>
          </a:xfrm>
          <a:prstGeom prst="rect">
            <a:avLst/>
          </a:prstGeom>
        </p:spPr>
        <p:txBody>
          <a:bodyPr anchor="t"/>
          <a:lstStyle/>
          <a:p>
            <a:pPr marL="336042" indent="-336042" defTabSz="896111">
              <a:lnSpc>
                <a:spcPct val="100000"/>
              </a:lnSpc>
              <a:spcBef>
                <a:spcPts val="700"/>
              </a:spcBef>
              <a:buSzTx/>
              <a:buNone/>
              <a:defRPr sz="3136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mtClean="0"/>
              <a:t>課堂練習：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ablet的排版"/>
          <p:cNvSpPr txBox="1">
            <a:spLocks noGrp="1"/>
          </p:cNvSpPr>
          <p:nvPr>
            <p:ph type="title"/>
          </p:nvPr>
        </p:nvSpPr>
        <p:spPr>
          <a:xfrm>
            <a:off x="15492" y="15492"/>
            <a:ext cx="4193346" cy="540519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Tablet的排版</a:t>
            </a:r>
          </a:p>
        </p:txBody>
      </p:sp>
      <p:sp>
        <p:nvSpPr>
          <p:cNvPr id="659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660" name="螢幕快照 2016-03-09 下午11.22.08.png" descr="螢幕快照 2016-03-09 下午11.22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2406" y="628297"/>
            <a:ext cx="2279188" cy="4706373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矩形"/>
          <p:cNvSpPr/>
          <p:nvPr/>
        </p:nvSpPr>
        <p:spPr>
          <a:xfrm>
            <a:off x="3448744" y="785534"/>
            <a:ext cx="2246512" cy="1394986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668" name="群組"/>
          <p:cNvGrpSpPr/>
          <p:nvPr/>
        </p:nvGrpSpPr>
        <p:grpSpPr>
          <a:xfrm>
            <a:off x="192567" y="1092411"/>
            <a:ext cx="8910676" cy="2615572"/>
            <a:chOff x="0" y="0"/>
            <a:chExt cx="8910675" cy="2615570"/>
          </a:xfrm>
        </p:grpSpPr>
        <p:pic>
          <p:nvPicPr>
            <p:cNvPr id="662" name="螢幕快照 2016-03-09 下午11.38.21.png" descr="螢幕快照 2016-03-09 下午11.38.2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238461" y="0"/>
              <a:ext cx="2672215" cy="2615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3" name="矩形"/>
            <p:cNvSpPr/>
            <p:nvPr/>
          </p:nvSpPr>
          <p:spPr>
            <a:xfrm>
              <a:off x="6294108" y="150778"/>
              <a:ext cx="2560921" cy="641860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664" name="箭頭"/>
            <p:cNvSpPr/>
            <p:nvPr/>
          </p:nvSpPr>
          <p:spPr>
            <a:xfrm>
              <a:off x="5155113" y="365273"/>
              <a:ext cx="1270001" cy="435239"/>
            </a:xfrm>
            <a:prstGeom prst="rightArrow">
              <a:avLst>
                <a:gd name="adj1" fmla="val 32000"/>
                <a:gd name="adj2" fmla="val 186748"/>
              </a:avLst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67" name="群組"/>
            <p:cNvGrpSpPr/>
            <p:nvPr/>
          </p:nvGrpSpPr>
          <p:grpSpPr>
            <a:xfrm>
              <a:off x="-1" y="206973"/>
              <a:ext cx="3558563" cy="1270001"/>
              <a:chOff x="0" y="0"/>
              <a:chExt cx="3558561" cy="1270000"/>
            </a:xfrm>
          </p:grpSpPr>
          <p:sp>
            <p:nvSpPr>
              <p:cNvPr id="665" name="平板修改的重點在…"/>
              <p:cNvSpPr/>
              <p:nvPr/>
            </p:nvSpPr>
            <p:spPr>
              <a:xfrm>
                <a:off x="0" y="0"/>
                <a:ext cx="1270000" cy="1270000"/>
              </a:xfrm>
              <a:prstGeom prst="line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r>
                  <a:t>平板修改的重點在</a:t>
                </a:r>
              </a:p>
              <a:p>
                <a:pPr>
                  <a:defRPr>
                    <a:solidFill>
                      <a:srgbClr val="FFFFFF"/>
                    </a:solidFill>
                  </a:defRPr>
                </a:pPr>
                <a:r>
                  <a:t>讓四個元件分兩列</a:t>
                </a:r>
              </a:p>
            </p:txBody>
          </p:sp>
          <p:sp>
            <p:nvSpPr>
              <p:cNvPr id="666" name="箭頭"/>
              <p:cNvSpPr/>
              <p:nvPr/>
            </p:nvSpPr>
            <p:spPr>
              <a:xfrm>
                <a:off x="2288561" y="158299"/>
                <a:ext cx="1270001" cy="435240"/>
              </a:xfrm>
              <a:prstGeom prst="rightArrow">
                <a:avLst>
                  <a:gd name="adj1" fmla="val 32000"/>
                  <a:gd name="adj2" fmla="val 186748"/>
                </a:avLst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" grpId="1" animBg="1" advAuto="0"/>
      <p:bldP spid="668" grpId="2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加入平板排版需要的12寬度百分比類別"/>
          <p:cNvSpPr txBox="1">
            <a:spLocks noGrp="1"/>
          </p:cNvSpPr>
          <p:nvPr>
            <p:ph type="title"/>
          </p:nvPr>
        </p:nvSpPr>
        <p:spPr>
          <a:xfrm>
            <a:off x="15492" y="15492"/>
            <a:ext cx="7140047" cy="540519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加入平板排版需要的12寬度百分比類別</a:t>
            </a:r>
          </a:p>
        </p:txBody>
      </p:sp>
      <p:sp>
        <p:nvSpPr>
          <p:cNvPr id="671" name="在進行平板排版設計之前，先加入平板排版需要的12欄位寬度百分比類別…"/>
          <p:cNvSpPr txBox="1">
            <a:spLocks noGrp="1"/>
          </p:cNvSpPr>
          <p:nvPr>
            <p:ph type="body" sz="half" idx="1"/>
          </p:nvPr>
        </p:nvSpPr>
        <p:spPr>
          <a:xfrm>
            <a:off x="363855" y="685904"/>
            <a:ext cx="4223971" cy="436274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在進行平板排版設計之前，先加入平板排版需要的12欄位寬度百分比類別</a:t>
            </a:r>
          </a:p>
          <a:p>
            <a:pPr>
              <a:buBlip>
                <a:blip r:embed="rId2"/>
              </a:buBlip>
            </a:pPr>
            <a:r>
              <a:t>這些類別專門設計給平板排版時使用</a:t>
            </a:r>
          </a:p>
          <a:p>
            <a:pPr>
              <a:buBlip>
                <a:blip r:embed="rId2"/>
              </a:buBlip>
            </a:pPr>
            <a:r>
              <a:t>加入min-width設定平板CSS條件判斷</a:t>
            </a:r>
          </a:p>
        </p:txBody>
      </p:sp>
      <p:sp>
        <p:nvSpPr>
          <p:cNvPr id="672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673" name="螢幕快照 2018-10-01 下午1.57.18.png" descr="螢幕快照 2018-10-01 下午1.57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2928" y="1699298"/>
            <a:ext cx="3303460" cy="3173274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矩形"/>
          <p:cNvSpPr/>
          <p:nvPr/>
        </p:nvSpPr>
        <p:spPr>
          <a:xfrm>
            <a:off x="5152557" y="3181953"/>
            <a:ext cx="2257740" cy="207964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42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734" y="1293698"/>
            <a:ext cx="6858002" cy="2886077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實現跨平台的方法－不同的UR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37">
              <a:defRPr sz="2200" cap="all">
                <a:solidFill>
                  <a:srgbClr val="535353"/>
                </a:solidFill>
              </a:defRPr>
            </a:lvl1pPr>
          </a:lstStyle>
          <a:p>
            <a:r>
              <a:t>實現跨平台的方法－不同的URL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修改四個元件的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修改四個元件的排版</a:t>
            </a:r>
          </a:p>
        </p:txBody>
      </p:sp>
      <p:sp>
        <p:nvSpPr>
          <p:cNvPr id="677" name="目標…"/>
          <p:cNvSpPr txBox="1">
            <a:spLocks noGrp="1"/>
          </p:cNvSpPr>
          <p:nvPr>
            <p:ph type="body" sz="half" idx="1"/>
          </p:nvPr>
        </p:nvSpPr>
        <p:spPr>
          <a:xfrm>
            <a:off x="468131" y="1024059"/>
            <a:ext cx="3786326" cy="3686430"/>
          </a:xfrm>
          <a:prstGeom prst="rect">
            <a:avLst/>
          </a:prstGeom>
        </p:spPr>
        <p:txBody>
          <a:bodyPr/>
          <a:lstStyle/>
          <a:p>
            <a:pPr marL="339470" indent="-339470" defTabSz="905255">
              <a:spcBef>
                <a:spcPts val="300"/>
              </a:spcBef>
              <a:buBlip>
                <a:blip r:embed="rId2"/>
              </a:buBlip>
              <a:defRPr sz="1782"/>
            </a:pPr>
            <a:r>
              <a:t>目標</a:t>
            </a:r>
          </a:p>
          <a:p>
            <a:pPr marL="553212" lvl="1" indent="-339470" defTabSz="905255">
              <a:spcBef>
                <a:spcPts val="200"/>
              </a:spcBef>
              <a:buBlip>
                <a:blip r:embed="rId2"/>
              </a:buBlip>
              <a:defRPr sz="1782"/>
            </a:pPr>
            <a:r>
              <a:t>讓四個元件以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flexbox</a:t>
            </a:r>
            <a:r>
              <a:t>方式排版</a:t>
            </a:r>
          </a:p>
          <a:p>
            <a:pPr marL="553212" lvl="1" indent="-339470" defTabSz="905255">
              <a:spcBef>
                <a:spcPts val="200"/>
              </a:spcBef>
              <a:buBlip>
                <a:blip r:embed="rId2"/>
              </a:buBlip>
              <a:defRPr sz="1782"/>
            </a:pPr>
            <a:r>
              <a:t>四個元件寬度各佔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container</a:t>
            </a:r>
            <a:r>
              <a:t>寬度的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50%，</a:t>
            </a:r>
            <a:r>
              <a:t>所以會佔用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兩行</a:t>
            </a:r>
          </a:p>
          <a:p>
            <a:pPr marL="339470" indent="-339470" defTabSz="905255">
              <a:spcBef>
                <a:spcPts val="300"/>
              </a:spcBef>
              <a:buBlip>
                <a:blip r:embed="rId2"/>
              </a:buBlip>
              <a:defRPr sz="1782"/>
            </a:pPr>
            <a:r>
              <a:t>在最外面加入類別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row，</a:t>
            </a:r>
            <a:r>
              <a:t>兩張圖分別加入類別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col</a:t>
            </a:r>
            <a:r>
              <a:t>和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col-sm-6</a:t>
            </a:r>
            <a:r>
              <a:t>調整格式</a:t>
            </a:r>
          </a:p>
          <a:p>
            <a:pPr marL="339470" indent="-339470" defTabSz="905255">
              <a:spcBef>
                <a:spcPts val="300"/>
              </a:spcBef>
              <a:buBlip>
                <a:blip r:embed="rId2"/>
              </a:buBlip>
              <a:defRPr sz="1782"/>
            </a:pPr>
            <a:r>
              <a:t>注意，類別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col</a:t>
            </a:r>
            <a:r>
              <a:t>與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col-sm-6</a:t>
            </a:r>
            <a:r>
              <a:t>分別設定不同的格式內容</a:t>
            </a:r>
          </a:p>
        </p:txBody>
      </p:sp>
      <p:sp>
        <p:nvSpPr>
          <p:cNvPr id="678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679" name="螢幕快照 2016-03-09 下午11.27.45.png" descr="螢幕快照 2016-03-09 下午11.27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5157" y="1303730"/>
            <a:ext cx="2010271" cy="312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螢幕快照 2016-03-09 下午11.28.50.png" descr="螢幕快照 2016-03-09 下午11.28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6127" y="959700"/>
            <a:ext cx="2327109" cy="3815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ablet的排版結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Tablet的排版結果</a:t>
            </a:r>
          </a:p>
        </p:txBody>
      </p:sp>
      <p:sp>
        <p:nvSpPr>
          <p:cNvPr id="68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684" name="螢幕快照 2016-03-09 下午11.38.21.png" descr="螢幕快照 2016-03-09 下午11.38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3388" y="754419"/>
            <a:ext cx="4317224" cy="4225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筆記型電腦的排版"/>
          <p:cNvSpPr txBox="1">
            <a:spLocks noGrp="1"/>
          </p:cNvSpPr>
          <p:nvPr>
            <p:ph type="title"/>
          </p:nvPr>
        </p:nvSpPr>
        <p:spPr>
          <a:xfrm>
            <a:off x="15492" y="15492"/>
            <a:ext cx="4193346" cy="540519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筆記型電腦的排版</a:t>
            </a:r>
          </a:p>
        </p:txBody>
      </p:sp>
      <p:sp>
        <p:nvSpPr>
          <p:cNvPr id="687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688" name="螢幕快照 2016-03-09 下午11.41.06.png" descr="螢幕快照 2016-03-09 下午11.41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8838" y="1274454"/>
            <a:ext cx="2484016" cy="2348243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矩形"/>
          <p:cNvSpPr/>
          <p:nvPr/>
        </p:nvSpPr>
        <p:spPr>
          <a:xfrm>
            <a:off x="2521092" y="2865756"/>
            <a:ext cx="2458642" cy="723325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698" name="群組"/>
          <p:cNvGrpSpPr/>
          <p:nvPr/>
        </p:nvGrpSpPr>
        <p:grpSpPr>
          <a:xfrm>
            <a:off x="1085048" y="1467480"/>
            <a:ext cx="7925926" cy="2932385"/>
            <a:chOff x="952022" y="0"/>
            <a:chExt cx="7925924" cy="2932383"/>
          </a:xfrm>
        </p:grpSpPr>
        <p:grpSp>
          <p:nvGrpSpPr>
            <p:cNvPr id="692" name="群組"/>
            <p:cNvGrpSpPr/>
            <p:nvPr/>
          </p:nvGrpSpPr>
          <p:grpSpPr>
            <a:xfrm>
              <a:off x="952022" y="1593041"/>
              <a:ext cx="1679787" cy="1270001"/>
              <a:chOff x="952022" y="0"/>
              <a:chExt cx="1679786" cy="1270000"/>
            </a:xfrm>
          </p:grpSpPr>
          <p:sp>
            <p:nvSpPr>
              <p:cNvPr id="690" name="筆電修改的重點在…"/>
              <p:cNvSpPr/>
              <p:nvPr/>
            </p:nvSpPr>
            <p:spPr>
              <a:xfrm>
                <a:off x="952022" y="0"/>
                <a:ext cx="1270001" cy="1270000"/>
              </a:xfrm>
              <a:prstGeom prst="line">
                <a:avLst/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pPr algn="ctr">
                  <a:defRPr sz="1500">
                    <a:solidFill>
                      <a:srgbClr val="FFFFFF"/>
                    </a:solidFill>
                  </a:defRPr>
                </a:pPr>
                <a:r>
                  <a:t>筆電修改的重點在</a:t>
                </a:r>
              </a:p>
              <a:p>
                <a:pPr algn="ctr">
                  <a:defRPr sz="1500">
                    <a:solidFill>
                      <a:srgbClr val="FFFFFF"/>
                    </a:solidFill>
                  </a:defRPr>
                </a:pPr>
                <a:r>
                  <a:t>讓sidebar與內文並排</a:t>
                </a:r>
              </a:p>
            </p:txBody>
          </p:sp>
          <p:sp>
            <p:nvSpPr>
              <p:cNvPr id="691" name="箭頭"/>
              <p:cNvSpPr/>
              <p:nvPr/>
            </p:nvSpPr>
            <p:spPr>
              <a:xfrm>
                <a:off x="1970793" y="200922"/>
                <a:ext cx="661016" cy="248394"/>
              </a:xfrm>
              <a:prstGeom prst="rightArrow">
                <a:avLst>
                  <a:gd name="adj1" fmla="val 32000"/>
                  <a:gd name="adj2" fmla="val 186748"/>
                </a:avLst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97" name="群組"/>
            <p:cNvGrpSpPr/>
            <p:nvPr/>
          </p:nvGrpSpPr>
          <p:grpSpPr>
            <a:xfrm>
              <a:off x="3916607" y="0"/>
              <a:ext cx="4961341" cy="2932385"/>
              <a:chOff x="0" y="0"/>
              <a:chExt cx="4961339" cy="2932384"/>
            </a:xfrm>
          </p:grpSpPr>
          <p:sp>
            <p:nvSpPr>
              <p:cNvPr id="699" name="連接線"/>
              <p:cNvSpPr/>
              <p:nvPr/>
            </p:nvSpPr>
            <p:spPr>
              <a:xfrm>
                <a:off x="0" y="2186416"/>
                <a:ext cx="4044764" cy="745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444" extrusionOk="0">
                    <a:moveTo>
                      <a:pt x="0" y="7042"/>
                    </a:moveTo>
                    <a:cubicBezTo>
                      <a:pt x="9855" y="21600"/>
                      <a:pt x="17055" y="19253"/>
                      <a:pt x="21600" y="0"/>
                    </a:cubicBezTo>
                  </a:path>
                </a:pathLst>
              </a:custGeom>
              <a:noFill/>
              <a:ln w="88900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694" name="螢幕快照 2018-10-01 下午2.06.10.png" descr="螢幕快照 2018-10-01 下午2.06.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35949" y="0"/>
                <a:ext cx="3825391" cy="20309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95" name="矩形"/>
              <p:cNvSpPr/>
              <p:nvPr/>
            </p:nvSpPr>
            <p:spPr>
              <a:xfrm>
                <a:off x="3624949" y="22782"/>
                <a:ext cx="1279671" cy="1985419"/>
              </a:xfrm>
              <a:prstGeom prst="rect">
                <a:avLst/>
              </a:prstGeom>
              <a:noFill/>
              <a:ln w="25400" cap="flat">
                <a:solidFill>
                  <a:schemeClr val="accent2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96" name="箭頭"/>
              <p:cNvSpPr/>
              <p:nvPr/>
            </p:nvSpPr>
            <p:spPr>
              <a:xfrm>
                <a:off x="900495" y="560489"/>
                <a:ext cx="661016" cy="248393"/>
              </a:xfrm>
              <a:prstGeom prst="rightArrow">
                <a:avLst>
                  <a:gd name="adj1" fmla="val 32000"/>
                  <a:gd name="adj2" fmla="val 186748"/>
                </a:avLst>
              </a:prstGeom>
              <a:solidFill>
                <a:schemeClr val="accent2"/>
              </a:solidFill>
              <a:ln w="25400" cap="flat">
                <a:solidFill>
                  <a:srgbClr val="8C3A38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1" animBg="1" advAuto="0"/>
      <p:bldP spid="698" grpId="2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螢幕快照 2018-10-01 下午2.12.08.png" descr="螢幕快照 2018-10-01 下午2.12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6950" y="1013454"/>
            <a:ext cx="3319946" cy="3923572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加入筆電排版需要的12欄位百分比類別"/>
          <p:cNvSpPr txBox="1">
            <a:spLocks noGrp="1"/>
          </p:cNvSpPr>
          <p:nvPr>
            <p:ph type="title"/>
          </p:nvPr>
        </p:nvSpPr>
        <p:spPr>
          <a:xfrm>
            <a:off x="15492" y="15492"/>
            <a:ext cx="7140047" cy="540519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加入筆電排版需要的12欄位百分比類別</a:t>
            </a:r>
          </a:p>
        </p:txBody>
      </p:sp>
      <p:sp>
        <p:nvSpPr>
          <p:cNvPr id="70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704" name="矩形"/>
          <p:cNvSpPr/>
          <p:nvPr/>
        </p:nvSpPr>
        <p:spPr>
          <a:xfrm>
            <a:off x="5032399" y="2871258"/>
            <a:ext cx="2257740" cy="207964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705" name="矩形"/>
          <p:cNvSpPr/>
          <p:nvPr/>
        </p:nvSpPr>
        <p:spPr>
          <a:xfrm>
            <a:off x="5032399" y="3695173"/>
            <a:ext cx="2257740" cy="207964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706" name="加入筆電排版需要的12欄位寬度類別…"/>
          <p:cNvSpPr txBox="1">
            <a:spLocks noGrp="1"/>
          </p:cNvSpPr>
          <p:nvPr>
            <p:ph type="body" sz="half" idx="1"/>
          </p:nvPr>
        </p:nvSpPr>
        <p:spPr>
          <a:xfrm>
            <a:off x="468131" y="1024059"/>
            <a:ext cx="4118637" cy="368643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加入筆電排版需要的12欄位寬度類別</a:t>
            </a:r>
          </a:p>
          <a:p>
            <a:pPr>
              <a:spcBef>
                <a:spcPts val="300"/>
              </a:spcBef>
              <a:buBlip>
                <a:blip r:embed="rId3"/>
              </a:buBlip>
            </a:pPr>
            <a:r>
              <a:t>記得，筆電的media query條件必須放在平板media queries條件的後面，以維持條件邏輯的正確</a:t>
            </a:r>
          </a:p>
        </p:txBody>
      </p:sp>
      <p:sp>
        <p:nvSpPr>
          <p:cNvPr id="707" name="矩形"/>
          <p:cNvSpPr/>
          <p:nvPr/>
        </p:nvSpPr>
        <p:spPr>
          <a:xfrm>
            <a:off x="6357977" y="1835937"/>
            <a:ext cx="1562530" cy="207964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  <p:bldP spid="705" grpId="2" animBg="1" advAuto="0"/>
      <p:bldP spid="707" grpId="3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修改sidebar的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修改sidebar的排版</a:t>
            </a:r>
          </a:p>
        </p:txBody>
      </p:sp>
      <p:sp>
        <p:nvSpPr>
          <p:cNvPr id="710" name="目標…"/>
          <p:cNvSpPr txBox="1">
            <a:spLocks noGrp="1"/>
          </p:cNvSpPr>
          <p:nvPr>
            <p:ph type="body" sz="half" idx="1"/>
          </p:nvPr>
        </p:nvSpPr>
        <p:spPr>
          <a:xfrm>
            <a:off x="468131" y="1024059"/>
            <a:ext cx="3786326" cy="368643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目標</a:t>
            </a:r>
          </a:p>
          <a:p>
            <a:pPr marL="558800" lvl="1" indent="-342900">
              <a:spcBef>
                <a:spcPts val="300"/>
              </a:spcBef>
              <a:buBlip>
                <a:blip r:embed="rId3"/>
              </a:buBlip>
            </a:pPr>
            <a:r>
              <a:t>讓內文與sidebar並排同一列排版</a:t>
            </a:r>
          </a:p>
          <a:p>
            <a:pPr marL="558800" lvl="1" indent="-342900">
              <a:spcBef>
                <a:spcPts val="300"/>
              </a:spcBef>
              <a:buBlip>
                <a:blip r:embed="rId3"/>
              </a:buBlip>
            </a:pPr>
            <a:r>
              <a:t>內文與sidebar的寬度各佔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container</a:t>
            </a:r>
            <a:r>
              <a:t>寬度的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8/12</a:t>
            </a:r>
            <a:r>
              <a:t>與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4/12</a:t>
            </a:r>
          </a:p>
          <a:p>
            <a:pPr>
              <a:buBlip>
                <a:blip r:embed="rId3"/>
              </a:buBlip>
            </a:pPr>
            <a:r>
              <a:t>在最外面加入類別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row，</a:t>
            </a:r>
            <a:r>
              <a:t>內文與sidebar分別加入類別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col-md-8</a:t>
            </a:r>
            <a:r>
              <a:t>和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col-md-4</a:t>
            </a:r>
            <a:r>
              <a:t>調整格式</a:t>
            </a:r>
          </a:p>
        </p:txBody>
      </p:sp>
      <p:sp>
        <p:nvSpPr>
          <p:cNvPr id="711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712" name="螢幕快照 2018-10-01 下午2.15.56.png" descr="螢幕快照 2018-10-01 下午2.15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3382" y="1758296"/>
            <a:ext cx="4048972" cy="2472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筆記型電腦的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筆記型電腦的排版</a:t>
            </a:r>
          </a:p>
        </p:txBody>
      </p:sp>
      <p:sp>
        <p:nvSpPr>
          <p:cNvPr id="715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716" name="螢幕快照 2016-03-10 上午12.05.09.png" descr="螢幕快照 2016-03-10 上午12.05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8919" y="814592"/>
            <a:ext cx="5506162" cy="4105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在繼續之前..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在繼續之前...</a:t>
            </a:r>
          </a:p>
        </p:txBody>
      </p:sp>
      <p:sp>
        <p:nvSpPr>
          <p:cNvPr id="719" name="RWD使用百分比設計排版的寬度…"/>
          <p:cNvSpPr txBox="1">
            <a:spLocks noGrp="1"/>
          </p:cNvSpPr>
          <p:nvPr>
            <p:ph type="body" sz="half" idx="1"/>
          </p:nvPr>
        </p:nvSpPr>
        <p:spPr>
          <a:xfrm>
            <a:off x="457200" y="962900"/>
            <a:ext cx="3813173" cy="3797432"/>
          </a:xfrm>
          <a:prstGeom prst="rect">
            <a:avLst/>
          </a:prstGeom>
        </p:spPr>
        <p:txBody>
          <a:bodyPr/>
          <a:lstStyle/>
          <a:p>
            <a:pPr marL="322325" indent="-322325" defTabSz="859536">
              <a:spcBef>
                <a:spcPts val="300"/>
              </a:spcBef>
              <a:buBlip>
                <a:blip r:embed="rId2"/>
              </a:buBlip>
              <a:defRPr sz="1692"/>
            </a:pPr>
            <a:r>
              <a:t>RWD使用百分比設計排版的寬度</a:t>
            </a:r>
          </a:p>
          <a:p>
            <a:pPr marL="322325" indent="-322325" defTabSz="859536">
              <a:spcBef>
                <a:spcPts val="300"/>
              </a:spcBef>
              <a:buBlip>
                <a:blip r:embed="rId2"/>
              </a:buBlip>
              <a:defRPr sz="1692"/>
            </a:pPr>
            <a:r>
              <a:t>Responsive Grid就是遞迴式的設計元件的百分比寬度</a:t>
            </a:r>
          </a:p>
          <a:p>
            <a:pPr marL="322325" indent="-322325" defTabSz="859536">
              <a:spcBef>
                <a:spcPts val="300"/>
              </a:spcBef>
              <a:buBlip>
                <a:blip r:embed="rId2"/>
              </a:buBlip>
              <a:defRPr sz="1692"/>
            </a:pPr>
            <a:r>
              <a:t>所有元件的百分比寬度都是相對於一個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row</a:t>
            </a:r>
          </a:p>
          <a:p>
            <a:pPr marL="322325" indent="-322325" defTabSz="859536">
              <a:spcBef>
                <a:spcPts val="300"/>
              </a:spcBef>
              <a:buBlip>
                <a:blip r:embed="rId2"/>
              </a:buBlip>
              <a:defRPr sz="1692"/>
            </a:pPr>
            <a:r>
              <a:t>每一個元件實際佔據的寬度百分比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，</a:t>
            </a:r>
            <a:r>
              <a:t>利用col來設定</a:t>
            </a:r>
          </a:p>
          <a:p>
            <a:pPr marL="322325" indent="-322325" defTabSz="859536">
              <a:spcBef>
                <a:spcPts val="300"/>
              </a:spcBef>
              <a:buBlip>
                <a:blip r:embed="rId2"/>
              </a:buBlip>
              <a:defRPr sz="1692"/>
            </a:pPr>
            <a:r>
              <a:t>只要設定row相對的col寬度，就可以一併調整在row裡面所有元件的寬度</a:t>
            </a:r>
          </a:p>
        </p:txBody>
      </p:sp>
      <p:sp>
        <p:nvSpPr>
          <p:cNvPr id="720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pic>
        <p:nvPicPr>
          <p:cNvPr id="721" name="螢幕快照 2016-03-10 上午12.05.09.png" descr="螢幕快照 2016-03-10 上午12.05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3131" y="1293962"/>
            <a:ext cx="4220288" cy="31466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4" name="群組"/>
          <p:cNvGrpSpPr/>
          <p:nvPr/>
        </p:nvGrpSpPr>
        <p:grpSpPr>
          <a:xfrm>
            <a:off x="4585798" y="2032744"/>
            <a:ext cx="2682520" cy="2099101"/>
            <a:chOff x="0" y="0"/>
            <a:chExt cx="2682519" cy="2099099"/>
          </a:xfrm>
        </p:grpSpPr>
        <p:sp>
          <p:nvSpPr>
            <p:cNvPr id="722" name="矩形"/>
            <p:cNvSpPr/>
            <p:nvPr/>
          </p:nvSpPr>
          <p:spPr>
            <a:xfrm>
              <a:off x="0" y="193840"/>
              <a:ext cx="2682520" cy="1905260"/>
            </a:xfrm>
            <a:prstGeom prst="rect">
              <a:avLst/>
            </a:prstGeom>
            <a:solidFill>
              <a:schemeClr val="accent2">
                <a:alpha val="46369"/>
              </a:schemeClr>
            </a:solidFill>
            <a:ln w="25400" cap="flat">
              <a:solidFill>
                <a:srgbClr val="8C3A38">
                  <a:alpha val="46369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row"/>
            <p:cNvSpPr/>
            <p:nvPr/>
          </p:nvSpPr>
          <p:spPr>
            <a:xfrm>
              <a:off x="1119613" y="0"/>
              <a:ext cx="1270001" cy="1270000"/>
            </a:xfrm>
            <a:prstGeom prst="line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500">
                  <a:solidFill>
                    <a:srgbClr val="FFFFFF"/>
                  </a:solidFill>
                </a:defRPr>
              </a:lvl1pPr>
            </a:lstStyle>
            <a:p>
              <a:r>
                <a:t>row</a:t>
              </a:r>
            </a:p>
          </p:txBody>
        </p:sp>
      </p:grpSp>
      <p:grpSp>
        <p:nvGrpSpPr>
          <p:cNvPr id="727" name="群組"/>
          <p:cNvGrpSpPr/>
          <p:nvPr/>
        </p:nvGrpSpPr>
        <p:grpSpPr>
          <a:xfrm>
            <a:off x="4585798" y="2169881"/>
            <a:ext cx="1553809" cy="1931477"/>
            <a:chOff x="0" y="0"/>
            <a:chExt cx="1553808" cy="1931475"/>
          </a:xfrm>
        </p:grpSpPr>
        <p:sp>
          <p:nvSpPr>
            <p:cNvPr id="725" name="矩形"/>
            <p:cNvSpPr/>
            <p:nvPr/>
          </p:nvSpPr>
          <p:spPr>
            <a:xfrm>
              <a:off x="0" y="188177"/>
              <a:ext cx="1261492" cy="1743299"/>
            </a:xfrm>
            <a:prstGeom prst="rect">
              <a:avLst/>
            </a:prstGeom>
            <a:solidFill>
              <a:schemeClr val="accent2">
                <a:alpha val="46369"/>
              </a:schemeClr>
            </a:solidFill>
            <a:ln w="50800" cap="flat">
              <a:solidFill>
                <a:srgbClr val="FFFB00">
                  <a:alpha val="46369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col-xx-6"/>
            <p:cNvSpPr/>
            <p:nvPr/>
          </p:nvSpPr>
          <p:spPr>
            <a:xfrm>
              <a:off x="283808" y="0"/>
              <a:ext cx="1270001" cy="1270000"/>
            </a:xfrm>
            <a:prstGeom prst="line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col-xx-6</a:t>
              </a:r>
            </a:p>
          </p:txBody>
        </p:sp>
      </p:grpSp>
      <p:grpSp>
        <p:nvGrpSpPr>
          <p:cNvPr id="730" name="群組"/>
          <p:cNvGrpSpPr/>
          <p:nvPr/>
        </p:nvGrpSpPr>
        <p:grpSpPr>
          <a:xfrm>
            <a:off x="4531843" y="1784657"/>
            <a:ext cx="4222862" cy="2431064"/>
            <a:chOff x="0" y="0"/>
            <a:chExt cx="4222860" cy="2431062"/>
          </a:xfrm>
        </p:grpSpPr>
        <p:sp>
          <p:nvSpPr>
            <p:cNvPr id="728" name="矩形"/>
            <p:cNvSpPr/>
            <p:nvPr/>
          </p:nvSpPr>
          <p:spPr>
            <a:xfrm>
              <a:off x="0" y="208452"/>
              <a:ext cx="4222861" cy="2222611"/>
            </a:xfrm>
            <a:prstGeom prst="rect">
              <a:avLst/>
            </a:prstGeom>
            <a:solidFill>
              <a:schemeClr val="accent1">
                <a:alpha val="46369"/>
              </a:schemeClr>
            </a:solidFill>
            <a:ln w="25400" cap="flat">
              <a:solidFill>
                <a:schemeClr val="accent1">
                  <a:satOff val="-4409"/>
                  <a:lumOff val="-10509"/>
                  <a:alpha val="46369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row"/>
            <p:cNvSpPr/>
            <p:nvPr/>
          </p:nvSpPr>
          <p:spPr>
            <a:xfrm>
              <a:off x="2175642" y="0"/>
              <a:ext cx="1270001" cy="1270000"/>
            </a:xfrm>
            <a:prstGeom prst="line">
              <a:avLst/>
            </a:prstGeom>
            <a:solidFill>
              <a:schemeClr val="accent1"/>
            </a:solidFill>
            <a:ln w="25400" cap="flat">
              <a:solidFill>
                <a:schemeClr val="accent1">
                  <a:satOff val="-4409"/>
                  <a:lumOff val="-10509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t>row</a:t>
              </a:r>
            </a:p>
          </p:txBody>
        </p:sp>
      </p:grpSp>
      <p:grpSp>
        <p:nvGrpSpPr>
          <p:cNvPr id="733" name="群組"/>
          <p:cNvGrpSpPr/>
          <p:nvPr/>
        </p:nvGrpSpPr>
        <p:grpSpPr>
          <a:xfrm>
            <a:off x="4561147" y="1850551"/>
            <a:ext cx="2731822" cy="2299276"/>
            <a:chOff x="0" y="0"/>
            <a:chExt cx="2731820" cy="2299275"/>
          </a:xfrm>
        </p:grpSpPr>
        <p:sp>
          <p:nvSpPr>
            <p:cNvPr id="731" name="矩形"/>
            <p:cNvSpPr/>
            <p:nvPr/>
          </p:nvSpPr>
          <p:spPr>
            <a:xfrm>
              <a:off x="0" y="234271"/>
              <a:ext cx="2731821" cy="2065005"/>
            </a:xfrm>
            <a:prstGeom prst="rect">
              <a:avLst/>
            </a:prstGeom>
            <a:solidFill>
              <a:schemeClr val="accent1">
                <a:alpha val="46369"/>
              </a:schemeClr>
            </a:solidFill>
            <a:ln w="50800" cap="flat">
              <a:solidFill>
                <a:srgbClr val="FFFB00">
                  <a:alpha val="46369"/>
                </a:srgb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col-xx-8"/>
            <p:cNvSpPr/>
            <p:nvPr/>
          </p:nvSpPr>
          <p:spPr>
            <a:xfrm>
              <a:off x="995458" y="0"/>
              <a:ext cx="1270001" cy="1270000"/>
            </a:xfrm>
            <a:prstGeom prst="line">
              <a:avLst/>
            </a:prstGeom>
            <a:solidFill>
              <a:schemeClr val="accent1"/>
            </a:solidFill>
            <a:ln w="25400" cap="flat">
              <a:solidFill>
                <a:schemeClr val="accent1">
                  <a:satOff val="-4409"/>
                  <a:lumOff val="-10509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solidFill>
                    <a:srgbClr val="FFFFFF"/>
                  </a:solidFill>
                </a:defRPr>
              </a:lvl1pPr>
            </a:lstStyle>
            <a:p>
              <a:r>
                <a:t>col-xx-8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1" animBg="1" advAuto="0"/>
      <p:bldP spid="727" grpId="2" animBg="1" advAuto="0"/>
      <p:bldP spid="730" grpId="3" animBg="1" advAuto="0"/>
      <p:bldP spid="733" grpId="4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螢幕快照 2016-03-10 上午12.14.40.png" descr="螢幕快照 2016-03-10 上午12.14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4862" y="1827126"/>
            <a:ext cx="2852226" cy="1607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螢幕快照 2016-03-10 上午12.05.09.png" descr="螢幕快照 2016-03-10 上午12.05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9804" y="1779985"/>
            <a:ext cx="2211694" cy="1649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桌上型電腦的排版"/>
          <p:cNvSpPr txBox="1">
            <a:spLocks noGrp="1"/>
          </p:cNvSpPr>
          <p:nvPr>
            <p:ph type="title"/>
          </p:nvPr>
        </p:nvSpPr>
        <p:spPr>
          <a:xfrm>
            <a:off x="15492" y="15492"/>
            <a:ext cx="4193346" cy="540519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桌上型電腦的排版</a:t>
            </a:r>
          </a:p>
        </p:txBody>
      </p:sp>
      <p:sp>
        <p:nvSpPr>
          <p:cNvPr id="738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739" name="矩形"/>
          <p:cNvSpPr/>
          <p:nvPr/>
        </p:nvSpPr>
        <p:spPr>
          <a:xfrm>
            <a:off x="2898285" y="2212536"/>
            <a:ext cx="1483495" cy="444465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742" name="群組"/>
          <p:cNvGrpSpPr/>
          <p:nvPr/>
        </p:nvGrpSpPr>
        <p:grpSpPr>
          <a:xfrm>
            <a:off x="999043" y="2109649"/>
            <a:ext cx="1679788" cy="1270001"/>
            <a:chOff x="826768" y="0"/>
            <a:chExt cx="1679786" cy="1270000"/>
          </a:xfrm>
        </p:grpSpPr>
        <p:sp>
          <p:nvSpPr>
            <p:cNvPr id="740" name="桌電修改的重點在…"/>
            <p:cNvSpPr/>
            <p:nvPr/>
          </p:nvSpPr>
          <p:spPr>
            <a:xfrm>
              <a:off x="826768" y="0"/>
              <a:ext cx="1270001" cy="1270000"/>
            </a:xfrm>
            <a:prstGeom prst="line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sz="1500">
                  <a:solidFill>
                    <a:srgbClr val="FFFFFF"/>
                  </a:solidFill>
                </a:defRPr>
              </a:pPr>
              <a:r>
                <a:t>桌電修改的重點在</a:t>
              </a:r>
            </a:p>
            <a:p>
              <a:pPr algn="ctr">
                <a:defRPr sz="1500">
                  <a:solidFill>
                    <a:srgbClr val="FFFFFF"/>
                  </a:solidFill>
                </a:defRPr>
              </a:pPr>
              <a:r>
                <a:t>讓四個元件同一列</a:t>
              </a:r>
            </a:p>
          </p:txBody>
        </p:sp>
        <p:sp>
          <p:nvSpPr>
            <p:cNvPr id="741" name="箭頭"/>
            <p:cNvSpPr/>
            <p:nvPr/>
          </p:nvSpPr>
          <p:spPr>
            <a:xfrm>
              <a:off x="1845540" y="200922"/>
              <a:ext cx="661016" cy="248394"/>
            </a:xfrm>
            <a:prstGeom prst="rightArrow">
              <a:avLst>
                <a:gd name="adj1" fmla="val 32000"/>
                <a:gd name="adj2" fmla="val 186748"/>
              </a:avLst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43" name="箭頭"/>
          <p:cNvSpPr/>
          <p:nvPr/>
        </p:nvSpPr>
        <p:spPr>
          <a:xfrm>
            <a:off x="5278973" y="1886441"/>
            <a:ext cx="661016" cy="248393"/>
          </a:xfrm>
          <a:prstGeom prst="rightArrow">
            <a:avLst>
              <a:gd name="adj1" fmla="val 32000"/>
              <a:gd name="adj2" fmla="val 186748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4" name="矩形"/>
          <p:cNvSpPr/>
          <p:nvPr/>
        </p:nvSpPr>
        <p:spPr>
          <a:xfrm>
            <a:off x="5998079" y="2260911"/>
            <a:ext cx="1755559" cy="347716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748" name="群組"/>
          <p:cNvGrpSpPr/>
          <p:nvPr/>
        </p:nvGrpSpPr>
        <p:grpSpPr>
          <a:xfrm>
            <a:off x="3615236" y="2441039"/>
            <a:ext cx="860830" cy="2015644"/>
            <a:chOff x="0" y="0"/>
            <a:chExt cx="860829" cy="2015642"/>
          </a:xfrm>
        </p:grpSpPr>
        <p:sp>
          <p:nvSpPr>
            <p:cNvPr id="745" name="線條"/>
            <p:cNvSpPr/>
            <p:nvPr/>
          </p:nvSpPr>
          <p:spPr>
            <a:xfrm flipV="1">
              <a:off x="430414" y="114380"/>
              <a:ext cx="1" cy="157033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46" name="col-md-6"/>
            <p:cNvSpPr/>
            <p:nvPr/>
          </p:nvSpPr>
          <p:spPr>
            <a:xfrm>
              <a:off x="0" y="1700583"/>
              <a:ext cx="860830" cy="315060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1">
                  <a:satOff val="-4409"/>
                  <a:lumOff val="-10509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col-md-6</a:t>
              </a:r>
            </a:p>
          </p:txBody>
        </p:sp>
        <p:sp>
          <p:nvSpPr>
            <p:cNvPr id="747" name="矩形"/>
            <p:cNvSpPr/>
            <p:nvPr/>
          </p:nvSpPr>
          <p:spPr>
            <a:xfrm>
              <a:off x="104569" y="0"/>
              <a:ext cx="609733" cy="204135"/>
            </a:xfrm>
            <a:prstGeom prst="rect">
              <a:avLst/>
            </a:prstGeom>
            <a:solidFill>
              <a:schemeClr val="accent1">
                <a:alpha val="33924"/>
              </a:schemeClr>
            </a:solidFill>
            <a:ln w="25400" cap="flat">
              <a:solidFill>
                <a:schemeClr val="accent1">
                  <a:satOff val="-4409"/>
                  <a:lumOff val="-10509"/>
                  <a:alpha val="33924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52" name="群組"/>
          <p:cNvGrpSpPr/>
          <p:nvPr/>
        </p:nvGrpSpPr>
        <p:grpSpPr>
          <a:xfrm>
            <a:off x="7099807" y="2353929"/>
            <a:ext cx="1270001" cy="2546033"/>
            <a:chOff x="0" y="0"/>
            <a:chExt cx="1270000" cy="2546031"/>
          </a:xfrm>
        </p:grpSpPr>
        <p:sp>
          <p:nvSpPr>
            <p:cNvPr id="749" name="線條"/>
            <p:cNvSpPr/>
            <p:nvPr/>
          </p:nvSpPr>
          <p:spPr>
            <a:xfrm flipV="1">
              <a:off x="430414" y="158214"/>
              <a:ext cx="1" cy="11370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0" name="col-lg-3"/>
            <p:cNvSpPr/>
            <p:nvPr/>
          </p:nvSpPr>
          <p:spPr>
            <a:xfrm>
              <a:off x="0" y="1276031"/>
              <a:ext cx="1270000" cy="1270001"/>
            </a:xfrm>
            <a:prstGeom prst="line">
              <a:avLst/>
            </a:prstGeom>
            <a:solidFill>
              <a:schemeClr val="accent1"/>
            </a:solidFill>
            <a:ln w="25400" cap="flat">
              <a:solidFill>
                <a:schemeClr val="accent1">
                  <a:satOff val="-4409"/>
                  <a:lumOff val="-10509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col-lg-3</a:t>
              </a:r>
            </a:p>
          </p:txBody>
        </p:sp>
        <p:sp>
          <p:nvSpPr>
            <p:cNvPr id="751" name="矩形"/>
            <p:cNvSpPr/>
            <p:nvPr/>
          </p:nvSpPr>
          <p:spPr>
            <a:xfrm>
              <a:off x="265068" y="0"/>
              <a:ext cx="374917" cy="218884"/>
            </a:xfrm>
            <a:prstGeom prst="rect">
              <a:avLst/>
            </a:prstGeom>
            <a:solidFill>
              <a:schemeClr val="accent1">
                <a:alpha val="33924"/>
              </a:schemeClr>
            </a:solidFill>
            <a:ln w="25400" cap="flat">
              <a:solidFill>
                <a:schemeClr val="accent1">
                  <a:satOff val="-4409"/>
                  <a:lumOff val="-10509"/>
                  <a:alpha val="33924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" grpId="1" animBg="1" advAuto="0"/>
      <p:bldP spid="744" grpId="2" animBg="1" advAuto="0"/>
      <p:bldP spid="748" grpId="4" animBg="1" advAuto="0"/>
      <p:bldP spid="752" grpId="3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螢幕快照 2016-03-10 上午12.17.42.png" descr="螢幕快照 2016-03-10 上午12.17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2031" y="1094611"/>
            <a:ext cx="3354457" cy="3126779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桌上型電腦排版設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桌上型電腦排版設計</a:t>
            </a:r>
          </a:p>
        </p:txBody>
      </p:sp>
      <p:sp>
        <p:nvSpPr>
          <p:cNvPr id="756" name="把這個1280px的media query設定在筆電1024px的media query後面…"/>
          <p:cNvSpPr txBox="1">
            <a:spLocks noGrp="1"/>
          </p:cNvSpPr>
          <p:nvPr>
            <p:ph type="body" sz="half" idx="1"/>
          </p:nvPr>
        </p:nvSpPr>
        <p:spPr>
          <a:xfrm>
            <a:off x="441609" y="949391"/>
            <a:ext cx="4727153" cy="383576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把這個1280px的media query設定在筆電1024px的media query後面</a:t>
            </a:r>
          </a:p>
          <a:p>
            <a:pPr marL="800100" lvl="1" indent="-342900">
              <a:buBlip>
                <a:blip r:embed="rId3"/>
              </a:buBlip>
            </a:pPr>
            <a:r>
              <a:t>CSS會先嘗試套用col-md-xx的規則</a:t>
            </a:r>
          </a:p>
          <a:p>
            <a:pPr marL="800100" lvl="1" indent="-342900">
              <a:buBlip>
                <a:blip r:embed="rId3"/>
              </a:buBlip>
            </a:pPr>
            <a:r>
              <a:t>若發現瀏覽器寬度比1280px還寬，才會套用col-lg-xx的規則設定元件的百分比寬度</a:t>
            </a:r>
          </a:p>
          <a:p>
            <a:pPr>
              <a:buBlip>
                <a:blip r:embed="rId3"/>
              </a:buBlip>
            </a:pPr>
            <a:r>
              <a:t>用media query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min-width:1280px</a:t>
            </a:r>
            <a:r>
              <a:t>規範套用的解析度範圍，讓大於1280px的裝置都套用此一格式</a:t>
            </a:r>
          </a:p>
        </p:txBody>
      </p:sp>
      <p:sp>
        <p:nvSpPr>
          <p:cNvPr id="757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grpSp>
        <p:nvGrpSpPr>
          <p:cNvPr id="760" name="群組"/>
          <p:cNvGrpSpPr/>
          <p:nvPr/>
        </p:nvGrpSpPr>
        <p:grpSpPr>
          <a:xfrm>
            <a:off x="5530937" y="1126671"/>
            <a:ext cx="3039249" cy="2226972"/>
            <a:chOff x="0" y="0"/>
            <a:chExt cx="3039247" cy="2226970"/>
          </a:xfrm>
        </p:grpSpPr>
        <p:sp>
          <p:nvSpPr>
            <p:cNvPr id="758" name="矩形"/>
            <p:cNvSpPr/>
            <p:nvPr/>
          </p:nvSpPr>
          <p:spPr>
            <a:xfrm>
              <a:off x="0" y="2019007"/>
              <a:ext cx="2427351" cy="207964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759" name="矩形"/>
            <p:cNvSpPr/>
            <p:nvPr/>
          </p:nvSpPr>
          <p:spPr>
            <a:xfrm>
              <a:off x="1449385" y="0"/>
              <a:ext cx="1589863" cy="207963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修改sidebar的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修改sidebar的排版</a:t>
            </a:r>
          </a:p>
        </p:txBody>
      </p:sp>
      <p:sp>
        <p:nvSpPr>
          <p:cNvPr id="763" name="目標…"/>
          <p:cNvSpPr txBox="1">
            <a:spLocks noGrp="1"/>
          </p:cNvSpPr>
          <p:nvPr>
            <p:ph type="body" sz="half" idx="1"/>
          </p:nvPr>
        </p:nvSpPr>
        <p:spPr>
          <a:xfrm>
            <a:off x="468131" y="1024059"/>
            <a:ext cx="3415326" cy="368643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目標</a:t>
            </a:r>
          </a:p>
          <a:p>
            <a:pPr marL="558800" lvl="1" indent="-342900">
              <a:spcBef>
                <a:spcPts val="300"/>
              </a:spcBef>
              <a:buBlip>
                <a:blip r:embed="rId2"/>
              </a:buBlip>
            </a:pPr>
            <a:r>
              <a:t>四個元件排在同一列</a:t>
            </a:r>
          </a:p>
          <a:p>
            <a:pPr marL="558800" lvl="1" indent="-342900">
              <a:spcBef>
                <a:spcPts val="300"/>
              </a:spcBef>
              <a:buBlip>
                <a:blip r:embed="rId2"/>
              </a:buBlip>
            </a:pPr>
            <a:r>
              <a:t>四個元件的寬度各佔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container</a:t>
            </a:r>
            <a:r>
              <a:t>寬度的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3/12</a:t>
            </a:r>
          </a:p>
          <a:p>
            <a:pPr>
              <a:buBlip>
                <a:blip r:embed="rId2"/>
              </a:buBlip>
            </a:pPr>
            <a:r>
              <a:rPr smtClean="0"/>
              <a:t>最外面</a:t>
            </a:r>
            <a:r>
              <a:rPr lang="zh-TW" altLang="en-US" smtClean="0"/>
              <a:t>需有</a:t>
            </a:r>
            <a:r>
              <a:rPr smtClean="0"/>
              <a:t>類別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row，</a:t>
            </a:r>
            <a:r>
              <a:t>四個元件分別加入類別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col-lg-3</a:t>
            </a:r>
          </a:p>
        </p:txBody>
      </p:sp>
      <p:sp>
        <p:nvSpPr>
          <p:cNvPr id="764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765" name="螢幕快照 2016-03-10 上午12.12.18.png" descr="螢幕快照 2016-03-10 上午12.12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0992" y="1416121"/>
            <a:ext cx="2220168" cy="2902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螢幕快照 2016-03-10 上午12.13.29.png" descr="螢幕快照 2016-03-10 上午12.13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8696" y="1416121"/>
            <a:ext cx="2724484" cy="2902306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矩形"/>
          <p:cNvSpPr/>
          <p:nvPr/>
        </p:nvSpPr>
        <p:spPr>
          <a:xfrm>
            <a:off x="4339328" y="1604004"/>
            <a:ext cx="1508562" cy="187820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768" name="矩形"/>
          <p:cNvSpPr/>
          <p:nvPr/>
        </p:nvSpPr>
        <p:spPr>
          <a:xfrm>
            <a:off x="6718710" y="1614141"/>
            <a:ext cx="2034285" cy="167546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7" grpId="1" animBg="1" advAuto="0"/>
      <p:bldP spid="768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實現跨平台的方法－相同URL不同檔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04672">
              <a:defRPr sz="2288" cap="all">
                <a:solidFill>
                  <a:srgbClr val="535353"/>
                </a:solidFill>
              </a:defRPr>
            </a:lvl1pPr>
          </a:lstStyle>
          <a:p>
            <a:r>
              <a:t>實現跨平台的方法－相同URL不同檔案</a:t>
            </a:r>
          </a:p>
        </p:txBody>
      </p:sp>
      <p:sp>
        <p:nvSpPr>
          <p:cNvPr id="246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47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5704" y="1454349"/>
            <a:ext cx="6858002" cy="2886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桌上型電腦的排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r>
              <a:t>桌上型電腦的排版</a:t>
            </a:r>
          </a:p>
        </p:txBody>
      </p:sp>
      <p:sp>
        <p:nvSpPr>
          <p:cNvPr id="771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pic>
        <p:nvPicPr>
          <p:cNvPr id="772" name="螢幕快照 2016-03-10 上午12.14.40.png" descr="螢幕快照 2016-03-10 上午12.14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2211" y="1244027"/>
            <a:ext cx="5759578" cy="3246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實現跨平台的方法－RWD(條件式CSS)"/>
          <p:cNvSpPr txBox="1">
            <a:spLocks noGrp="1"/>
          </p:cNvSpPr>
          <p:nvPr>
            <p:ph type="title"/>
          </p:nvPr>
        </p:nvSpPr>
        <p:spPr>
          <a:xfrm>
            <a:off x="7746" y="15492"/>
            <a:ext cx="5860699" cy="540518"/>
          </a:xfrm>
          <a:prstGeom prst="rect">
            <a:avLst/>
          </a:prstGeom>
        </p:spPr>
        <p:txBody>
          <a:bodyPr/>
          <a:lstStyle>
            <a:lvl1pPr defTabSz="905255">
              <a:defRPr sz="2574" cap="all">
                <a:solidFill>
                  <a:srgbClr val="535353"/>
                </a:solidFill>
              </a:defRPr>
            </a:lvl1pPr>
          </a:lstStyle>
          <a:p>
            <a:r>
              <a:t>實現跨平台的方法－RWD(條件式CSS)</a:t>
            </a:r>
          </a:p>
        </p:txBody>
      </p:sp>
      <p:sp>
        <p:nvSpPr>
          <p:cNvPr id="250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51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2999" y="1128712"/>
            <a:ext cx="6858002" cy="2886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實現跨平台的方法－SPA(CSS+JS)"/>
          <p:cNvSpPr txBox="1">
            <a:spLocks noGrp="1"/>
          </p:cNvSpPr>
          <p:nvPr>
            <p:ph type="title"/>
          </p:nvPr>
        </p:nvSpPr>
        <p:spPr>
          <a:xfrm>
            <a:off x="7746" y="15492"/>
            <a:ext cx="5056341" cy="540519"/>
          </a:xfrm>
          <a:prstGeom prst="rect">
            <a:avLst/>
          </a:prstGeom>
        </p:spPr>
        <p:txBody>
          <a:bodyPr/>
          <a:lstStyle>
            <a:lvl1pPr defTabSz="905255">
              <a:defRPr sz="2574" cap="all">
                <a:solidFill>
                  <a:srgbClr val="535353"/>
                </a:solidFill>
              </a:defRPr>
            </a:lvl1pPr>
          </a:lstStyle>
          <a:p>
            <a:r>
              <a:t>實現跨平台的方法－SPA(CSS+JS)</a:t>
            </a:r>
          </a:p>
        </p:txBody>
      </p:sp>
      <p:sp>
        <p:nvSpPr>
          <p:cNvPr id="254" name="幻燈片編號"/>
          <p:cNvSpPr>
            <a:spLocks noGrp="1"/>
          </p:cNvSpPr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55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1128712"/>
            <a:ext cx="6858001" cy="2886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1100</Words>
  <Application>Microsoft Office PowerPoint</Application>
  <PresentationFormat>如螢幕大小 (16:9)</PresentationFormat>
  <Paragraphs>336</Paragraphs>
  <Slides>70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9" baseType="lpstr">
      <vt:lpstr>Gill Sans</vt:lpstr>
      <vt:lpstr>Gill Sans Light</vt:lpstr>
      <vt:lpstr>Helvetica Neue</vt:lpstr>
      <vt:lpstr>冬青黑体简体中文 W3</vt:lpstr>
      <vt:lpstr>微軟正黑體</vt:lpstr>
      <vt:lpstr>Arial</vt:lpstr>
      <vt:lpstr>Calibri</vt:lpstr>
      <vt:lpstr>Cambria Math</vt:lpstr>
      <vt:lpstr>Default</vt:lpstr>
      <vt:lpstr>中華開放教育平台 【108-1】動態網頁程式設計 Responsive Web design 響應式網頁設計</vt:lpstr>
      <vt:lpstr>Outline</vt:lpstr>
      <vt:lpstr>MOBILE FIRST</vt:lpstr>
      <vt:lpstr>行動網頁的問題...</vt:lpstr>
      <vt:lpstr>跨平台顯示</vt:lpstr>
      <vt:lpstr>實現跨平台的方法－不同的URL</vt:lpstr>
      <vt:lpstr>實現跨平台的方法－相同URL不同檔案</vt:lpstr>
      <vt:lpstr>實現跨平台的方法－RWD(條件式CSS)</vt:lpstr>
      <vt:lpstr>實現跨平台的方法－SPA(CSS+JS)</vt:lpstr>
      <vt:lpstr>RWD - Responsive Web Design</vt:lpstr>
      <vt:lpstr>RWD - 條件式CSS設定</vt:lpstr>
      <vt:lpstr>沒有RWD</vt:lpstr>
      <vt:lpstr>有RWD</vt:lpstr>
      <vt:lpstr>RWD Examples</vt:lpstr>
      <vt:lpstr>PowerPoint 簡報</vt:lpstr>
      <vt:lpstr>實現RWD的必要設定</vt:lpstr>
      <vt:lpstr>View Port</vt:lpstr>
      <vt:lpstr>ViewPort</vt:lpstr>
      <vt:lpstr>width = device-width</vt:lpstr>
      <vt:lpstr>width = device-width (Portrait)</vt:lpstr>
      <vt:lpstr>width = device-width (Landscape)</vt:lpstr>
      <vt:lpstr>利用 CSS 的 Media Queries 實現條件式 CSS</vt:lpstr>
      <vt:lpstr>Hello Media queries</vt:lpstr>
      <vt:lpstr>PowerPoint 簡報</vt:lpstr>
      <vt:lpstr>Break Point設計原則：Mobile First vs Desktop First</vt:lpstr>
      <vt:lpstr>Mobile First vs Desktop First</vt:lpstr>
      <vt:lpstr>Mobile First vs Desktop First</vt:lpstr>
      <vt:lpstr>範例演練</vt:lpstr>
      <vt:lpstr>常用的break point </vt:lpstr>
      <vt:lpstr>如何排版：GRID排版</vt:lpstr>
      <vt:lpstr>什麼是Grid排版</vt:lpstr>
      <vt:lpstr>Grid排版</vt:lpstr>
      <vt:lpstr>4等份欄位的Grid排版</vt:lpstr>
      <vt:lpstr>4等份欄位的Grid排版</vt:lpstr>
      <vt:lpstr>Grid 排版的間距－Gutter</vt:lpstr>
      <vt:lpstr>3等份欄位的Grid排版</vt:lpstr>
      <vt:lpstr>3等份欄位的Grid排版</vt:lpstr>
      <vt:lpstr>2等份欄位的Grid排版</vt:lpstr>
      <vt:lpstr>2等份欄位的Grid排版</vt:lpstr>
      <vt:lpstr>不等份的2欄位Grid排版</vt:lpstr>
      <vt:lpstr>不等份的2欄位Grid排版</vt:lpstr>
      <vt:lpstr>更複雜的Grid排版</vt:lpstr>
      <vt:lpstr>更複雜的Grid排版</vt:lpstr>
      <vt:lpstr>排版間距 - Gutter</vt:lpstr>
      <vt:lpstr>響應式GRID排版 - Mobile First設計練習</vt:lpstr>
      <vt:lpstr>把不同螢幕尺寸的排版畫出</vt:lpstr>
      <vt:lpstr>Desktop Layout</vt:lpstr>
      <vt:lpstr>Notebook Layout</vt:lpstr>
      <vt:lpstr>Tablet Layout</vt:lpstr>
      <vt:lpstr>Phone Layout</vt:lpstr>
      <vt:lpstr>從手機開始排版－Mobile First</vt:lpstr>
      <vt:lpstr>RWD 設計重點</vt:lpstr>
      <vt:lpstr>依據12欄位GRID排版設定12種寬度百分比類別</vt:lpstr>
      <vt:lpstr>修改兩張圖的排版</vt:lpstr>
      <vt:lpstr>RWD 格式的命名原則</vt:lpstr>
      <vt:lpstr>手機排版OK！</vt:lpstr>
      <vt:lpstr>PowerPoint 簡報</vt:lpstr>
      <vt:lpstr>Tablet的排版</vt:lpstr>
      <vt:lpstr>加入平板排版需要的12寬度百分比類別</vt:lpstr>
      <vt:lpstr>修改四個元件的排版</vt:lpstr>
      <vt:lpstr>Tablet的排版結果</vt:lpstr>
      <vt:lpstr>筆記型電腦的排版</vt:lpstr>
      <vt:lpstr>加入筆電排版需要的12欄位百分比類別</vt:lpstr>
      <vt:lpstr>修改sidebar的排版</vt:lpstr>
      <vt:lpstr>筆記型電腦的排版</vt:lpstr>
      <vt:lpstr>在繼續之前...</vt:lpstr>
      <vt:lpstr>桌上型電腦的排版</vt:lpstr>
      <vt:lpstr>桌上型電腦排版設計</vt:lpstr>
      <vt:lpstr>修改sidebar的排版</vt:lpstr>
      <vt:lpstr>桌上型電腦的排版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Web design 響應式網頁設計</dc:title>
  <cp:lastModifiedBy>user</cp:lastModifiedBy>
  <cp:revision>34</cp:revision>
  <dcterms:modified xsi:type="dcterms:W3CDTF">2023-04-23T15:35:00Z</dcterms:modified>
</cp:coreProperties>
</file>